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2" r:id="rId11"/>
    <p:sldId id="265" r:id="rId12"/>
    <p:sldId id="273" r:id="rId13"/>
    <p:sldId id="300" r:id="rId14"/>
    <p:sldId id="301" r:id="rId15"/>
    <p:sldId id="302" r:id="rId16"/>
    <p:sldId id="267" r:id="rId17"/>
    <p:sldId id="307" r:id="rId18"/>
    <p:sldId id="282" r:id="rId19"/>
    <p:sldId id="283" r:id="rId20"/>
    <p:sldId id="284" r:id="rId21"/>
    <p:sldId id="285" r:id="rId22"/>
    <p:sldId id="280" r:id="rId23"/>
    <p:sldId id="306" r:id="rId24"/>
    <p:sldId id="303" r:id="rId25"/>
    <p:sldId id="293" r:id="rId26"/>
    <p:sldId id="298" r:id="rId27"/>
    <p:sldId id="305" r:id="rId28"/>
    <p:sldId id="294" r:id="rId29"/>
    <p:sldId id="304" r:id="rId30"/>
    <p:sldId id="295" r:id="rId31"/>
    <p:sldId id="270" r:id="rId32"/>
    <p:sldId id="278" r:id="rId33"/>
    <p:sldId id="287" r:id="rId34"/>
    <p:sldId id="288" r:id="rId35"/>
    <p:sldId id="289" r:id="rId36"/>
    <p:sldId id="290" r:id="rId37"/>
    <p:sldId id="279" r:id="rId38"/>
    <p:sldId id="277" r:id="rId39"/>
    <p:sldId id="271" r:id="rId40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4" autoAdjust="0"/>
    <p:restoredTop sz="94660"/>
  </p:normalViewPr>
  <p:slideViewPr>
    <p:cSldViewPr>
      <p:cViewPr varScale="1">
        <p:scale>
          <a:sx n="60" d="100"/>
          <a:sy n="60" d="100"/>
        </p:scale>
        <p:origin x="-2621" y="-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 Количество студентов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121</c:v>
                </c:pt>
                <c:pt idx="1">
                  <c:v>180</c:v>
                </c:pt>
                <c:pt idx="2">
                  <c:v>293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27-46FE-BE6A-6F98B806A2DD}"/>
            </c:ext>
          </c:extLst>
        </c:ser>
        <c:dLbls/>
        <c:axId val="61115008"/>
        <c:axId val="61432192"/>
      </c:barChart>
      <c:catAx>
        <c:axId val="61115008"/>
        <c:scaling>
          <c:orientation val="minMax"/>
        </c:scaling>
        <c:axPos val="b"/>
        <c:numFmt formatCode="General" sourceLinked="1"/>
        <c:tickLblPos val="nextTo"/>
        <c:crossAx val="61432192"/>
        <c:crosses val="autoZero"/>
        <c:auto val="1"/>
        <c:lblAlgn val="ctr"/>
        <c:lblOffset val="100"/>
      </c:catAx>
      <c:valAx>
        <c:axId val="61432192"/>
        <c:scaling>
          <c:orientation val="minMax"/>
        </c:scaling>
        <c:axPos val="l"/>
        <c:majorGridlines/>
        <c:numFmt formatCode="General" sourceLinked="1"/>
        <c:tickLblPos val="nextTo"/>
        <c:crossAx val="61115008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7AF6F-8B7C-4AA0-9B2A-0CCB0BDB098C}" type="datetimeFigureOut">
              <a:rPr lang="ru-RU" smtClean="0"/>
              <a:pPr/>
              <a:t>03.11.2018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128C0-0C8E-4BD5-A270-50ED88EFCB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Детективное агентство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0683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69305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128C0-0C8E-4BD5-A270-50ED88EFCB0A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3FF9-ACBE-4029-BCEE-C01C791E8CBD}" type="datetimeFigureOut">
              <a:rPr lang="ru-RU" smtClean="0"/>
              <a:pPr/>
              <a:t>03.11.2018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D37-72D3-4E3D-A6EF-BF92E3825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3FF9-ACBE-4029-BCEE-C01C791E8CBD}" type="datetimeFigureOut">
              <a:rPr lang="ru-RU" smtClean="0"/>
              <a:pPr/>
              <a:t>03.11.2018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D37-72D3-4E3D-A6EF-BF92E3825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6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3FF9-ACBE-4029-BCEE-C01C791E8CBD}" type="datetimeFigureOut">
              <a:rPr lang="ru-RU" smtClean="0"/>
              <a:pPr/>
              <a:t>03.11.2018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D37-72D3-4E3D-A6EF-BF92E3825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3FF9-ACBE-4029-BCEE-C01C791E8CBD}" type="datetimeFigureOut">
              <a:rPr lang="ru-RU" smtClean="0"/>
              <a:pPr/>
              <a:t>03.11.2018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D37-72D3-4E3D-A6EF-BF92E3825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3FF9-ACBE-4029-BCEE-C01C791E8CBD}" type="datetimeFigureOut">
              <a:rPr lang="ru-RU" smtClean="0"/>
              <a:pPr/>
              <a:t>03.11.2018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D37-72D3-4E3D-A6EF-BF92E3825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6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1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3FF9-ACBE-4029-BCEE-C01C791E8CBD}" type="datetimeFigureOut">
              <a:rPr lang="ru-RU" smtClean="0"/>
              <a:pPr/>
              <a:t>03.11.2018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D37-72D3-4E3D-A6EF-BF92E3825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3FF9-ACBE-4029-BCEE-C01C791E8CBD}" type="datetimeFigureOut">
              <a:rPr lang="ru-RU" smtClean="0"/>
              <a:pPr/>
              <a:t>03.11.2018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D37-72D3-4E3D-A6EF-BF92E3825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3FF9-ACBE-4029-BCEE-C01C791E8CBD}" type="datetimeFigureOut">
              <a:rPr lang="ru-RU" smtClean="0"/>
              <a:pPr/>
              <a:t>03.11.2018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D37-72D3-4E3D-A6EF-BF92E3825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3FF9-ACBE-4029-BCEE-C01C791E8CBD}" type="datetimeFigureOut">
              <a:rPr lang="ru-RU" smtClean="0"/>
              <a:pPr/>
              <a:t>03.11.2018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D37-72D3-4E3D-A6EF-BF92E3825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3FF9-ACBE-4029-BCEE-C01C791E8CBD}" type="datetimeFigureOut">
              <a:rPr lang="ru-RU" smtClean="0"/>
              <a:pPr/>
              <a:t>03.11.2018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D37-72D3-4E3D-A6EF-BF92E3825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3FF9-ACBE-4029-BCEE-C01C791E8CBD}" type="datetimeFigureOut">
              <a:rPr lang="ru-RU" smtClean="0"/>
              <a:pPr/>
              <a:t>03.11.2018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2D37-72D3-4E3D-A6EF-BF92E3825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B3FF9-ACBE-4029-BCEE-C01C791E8CBD}" type="datetimeFigureOut">
              <a:rPr lang="ru-RU" smtClean="0"/>
              <a:pPr/>
              <a:t>03.11.2018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F2D37-72D3-4E3D-A6EF-BF92E3825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3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vspc34.ru/index.php?option=com_content&amp;view=article&amp;id=2537:-l-r&amp;catid=1:last-news&amp;Itemid=14" TargetMode="Externa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3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hyperlink" Target="http://www.vspc34.ru/index.php?option=com_content&amp;view=article&amp;id=2556:-l-r-l-r&amp;catid=1:last-news&amp;Itemid=14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0768" y="0"/>
            <a:ext cx="44644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ГОСУДАРСТВЕННОЕ АВТОНОМНОЕ ПРОФЕССИОНАЛЬНОЕ </a:t>
            </a:r>
            <a:b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ОБРАЗОВАТЕЛЬНОЕ УЧРЕЖДЕНИЕ </a:t>
            </a:r>
            <a:b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«ВОЛГОГРАДСКИЙ СОЦИАЛЬНО-ПЕДАГОГИЧЕСКИЙ КОЛЛЕДЖ»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72007" y="2161471"/>
            <a:ext cx="386104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ЛЕТО</a:t>
            </a:r>
          </a:p>
          <a:p>
            <a:pPr algn="ctr"/>
            <a:r>
              <a:rPr lang="ru-RU" sz="8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2018</a:t>
            </a:r>
            <a:endParaRPr lang="ru-RU" sz="8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6" name="Picture 2" descr="C:\Users\user\Desktop\эмблем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1248" y="179512"/>
            <a:ext cx="1052736" cy="10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76672" y="447799"/>
            <a:ext cx="5616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itchFamily="34" charset="0"/>
                <a:cs typeface="Times New Roman" pitchFamily="18" charset="0"/>
              </a:rPr>
              <a:t>ООО ДОЛ «ВС»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404664" y="827584"/>
          <a:ext cx="6120680" cy="6226181"/>
        </p:xfrm>
        <a:graphic>
          <a:graphicData uri="http://schemas.openxmlformats.org/drawingml/2006/table">
            <a:tbl>
              <a:tblPr firstRow="1" bandRow="1">
                <a:noFill/>
                <a:tableStyleId>{69C7853C-536D-4A76-A0AE-DD22124D55A5}</a:tableStyleId>
              </a:tblPr>
              <a:tblGrid>
                <a:gridCol w="30603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603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5764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Наименование</a:t>
                      </a:r>
                      <a:endParaRPr lang="ru-RU" sz="16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Фактически в отчетный период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1.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Вид отряда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Педагогический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2. Дата формирования отряда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2018 год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3. Численность отряда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13 человек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7369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4. Территориальное место работы отряда, наименование объекта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Волгоградская область,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Среднеахтубинский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район, в 1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/2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км северо-восточная г. Краснослободск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9932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5. ФИО, контактный телефон,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электронная почта руководителя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объекта работы СО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Борзенко Елена Викторовна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89616950650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6. Виды выполняемых работ СО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Вожатый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7.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Объемы выполняемых работ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300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детей оздоровили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673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entury Gothic" pitchFamily="34" charset="0"/>
                        </a:rPr>
                        <a:t>8. Средняя зарплата студента в месяц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9381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рублей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4664" y="467544"/>
            <a:ext cx="5616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itchFamily="34" charset="0"/>
                <a:cs typeface="Times New Roman" pitchFamily="18" charset="0"/>
              </a:rPr>
              <a:t>Санаторий «Глобус»</a:t>
            </a:r>
            <a:endParaRPr lang="ru-RU" sz="1400" b="1" dirty="0">
              <a:latin typeface="Century Gothic" pitchFamily="34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04664" y="827584"/>
          <a:ext cx="6120680" cy="6048670"/>
        </p:xfrm>
        <a:graphic>
          <a:graphicData uri="http://schemas.openxmlformats.org/drawingml/2006/table">
            <a:tbl>
              <a:tblPr firstRow="1" bandRow="1">
                <a:noFill/>
                <a:tableStyleId>{69C7853C-536D-4A76-A0AE-DD22124D55A5}</a:tableStyleId>
              </a:tblPr>
              <a:tblGrid>
                <a:gridCol w="30603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603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5764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Наименование</a:t>
                      </a:r>
                      <a:endParaRPr lang="ru-RU" sz="16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Фактически в отчетный период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1.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Вид отряда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Педагогический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2. Дата формирования отряда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2018 год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3. Численность отряда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Century Gothic" pitchFamily="34" charset="0"/>
                        </a:rPr>
                        <a:t>7 человек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7369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4. Территориальное место работы отряда, наименование объекта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г. Новороссийск, п. Южная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Озереевка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, ул. Ильича 1.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9932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5. ФИО, контактный телефон,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электронная почта руководителя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объекта работы СО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Энгл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Наталья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Павловна,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88617671887, </a:t>
                      </a:r>
                      <a:r>
                        <a:rPr lang="la-Latn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globus_anapa@mail.ru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6. Виды выполняемых работ СО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Вожатый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7.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Объемы выполняемых работ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240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детей оздоровили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673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entury Gothic" pitchFamily="34" charset="0"/>
                        </a:rPr>
                        <a:t>8. Средняя зарплата студента в месяц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7000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Century Gothic" pitchFamily="34" charset="0"/>
                        </a:rPr>
                        <a:t>руб</a:t>
                      </a:r>
                      <a:r>
                        <a:rPr lang="en-US" sz="1400" baseline="0" dirty="0" smtClean="0">
                          <a:latin typeface="Century Gothic" pitchFamily="34" charset="0"/>
                        </a:rPr>
                        <a:t>/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за смену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04664" y="467544"/>
            <a:ext cx="5616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itchFamily="34" charset="0"/>
                <a:cs typeface="Times New Roman" pitchFamily="18" charset="0"/>
              </a:rPr>
              <a:t>СПО «Горизонт-ВСПК»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04664" y="827584"/>
          <a:ext cx="6120680" cy="6048670"/>
        </p:xfrm>
        <a:graphic>
          <a:graphicData uri="http://schemas.openxmlformats.org/drawingml/2006/table">
            <a:tbl>
              <a:tblPr firstRow="1" bandRow="1">
                <a:noFill/>
                <a:tableStyleId>{69C7853C-536D-4A76-A0AE-DD22124D55A5}</a:tableStyleId>
              </a:tblPr>
              <a:tblGrid>
                <a:gridCol w="30603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603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5764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Наименование</a:t>
                      </a:r>
                      <a:endParaRPr lang="ru-RU" sz="16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Фактически в отчетный период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1.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Вид отряда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Педагогический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2. Дата формирования отряда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2018 год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3. Численность отряда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86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человек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7369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4. Территориальное место работы отряда, наименование объекта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Краснодарский край, Анапский район,</a:t>
                      </a:r>
                      <a:b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</a:b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c. Сукко, ул. Приморская, д. 7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9932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5. ФИО, контактный телефон,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электронная почта руководителя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объекта работы СО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Дурдиев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Хамзат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Шамильевич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+ 7 (86133) 93-520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6. Виды выполняемых работ СО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Вожатый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7.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Объемы выполняемых работ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1032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детей оздоровили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673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entury Gothic" pitchFamily="34" charset="0"/>
                        </a:rPr>
                        <a:t>8. Средняя зарплата студента в месяц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11340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Century Gothic" pitchFamily="34" charset="0"/>
                        </a:rPr>
                        <a:t>руб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04664" y="827584"/>
          <a:ext cx="6120680" cy="6048670"/>
        </p:xfrm>
        <a:graphic>
          <a:graphicData uri="http://schemas.openxmlformats.org/drawingml/2006/table">
            <a:tbl>
              <a:tblPr firstRow="1" bandRow="1">
                <a:noFill/>
                <a:tableStyleId>{69C7853C-536D-4A76-A0AE-DD22124D55A5}</a:tableStyleId>
              </a:tblPr>
              <a:tblGrid>
                <a:gridCol w="30603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603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5764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Наименование</a:t>
                      </a:r>
                      <a:endParaRPr lang="ru-RU" sz="16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Фактически в отчетный период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1.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Вид отряда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Педагогический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2. Дата формирования отряда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2018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3. Численность отряда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25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человек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7369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4. Территориальное место работы отряда, наименование объекта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Краснодарский край, </a:t>
                      </a:r>
                      <a:b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</a:b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г. Анапа, Пионерский проспект 253 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9932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5. ФИО, контактный телефон,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электронная почта руководителя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объекта работы СО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Димоев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Василий Николаевич, +7 (86133) 97-888, </a:t>
                      </a:r>
                      <a:r>
                        <a:rPr lang="la-Latn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vita-anapa@mail.ru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chemeClr val="dk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6. Виды выполняемых работ СО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Вожатый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7.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Объемы выполняемых работ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2800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человек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673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entury Gothic" pitchFamily="34" charset="0"/>
                        </a:rPr>
                        <a:t>8. Средняя зарплата студента в месяц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9000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Century Gothic" pitchFamily="34" charset="0"/>
                        </a:rPr>
                        <a:t>руб</a:t>
                      </a:r>
                      <a:r>
                        <a:rPr lang="en-US" sz="1400" baseline="0" dirty="0" smtClean="0">
                          <a:latin typeface="Century Gothic" pitchFamily="34" charset="0"/>
                        </a:rPr>
                        <a:t>/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за смену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4664" y="375791"/>
            <a:ext cx="5616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itchFamily="34" charset="0"/>
                <a:cs typeface="Times New Roman" pitchFamily="18" charset="0"/>
              </a:rPr>
              <a:t>Санаторий "Вита" ООО </a:t>
            </a:r>
            <a:endParaRPr lang="ru-RU" sz="1400" b="1" dirty="0">
              <a:latin typeface="Century Gothic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04664" y="827584"/>
          <a:ext cx="6120680" cy="8005992"/>
        </p:xfrm>
        <a:graphic>
          <a:graphicData uri="http://schemas.openxmlformats.org/drawingml/2006/table">
            <a:tbl>
              <a:tblPr firstRow="1" bandRow="1">
                <a:noFill/>
                <a:tableStyleId>{69C7853C-536D-4A76-A0AE-DD22124D55A5}</a:tableStyleId>
              </a:tblPr>
              <a:tblGrid>
                <a:gridCol w="30603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603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414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Наименование</a:t>
                      </a:r>
                      <a:endParaRPr lang="ru-RU" sz="16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Фактически в отчетный период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15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1.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Вид отряда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Педагогический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15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2. Дата формирования отряда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2018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15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3. Численность отряда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104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06529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4. Территориальное место работы отряда, наименование объекта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Школы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: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МОУ СШ №40, №101, №85, №135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; 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Детские сады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№25, №90, №128, №155, №180, №66, №85, №302, ЦРР №380, ЦРР №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.</a:t>
                      </a:r>
                      <a:endParaRPr lang="ru-RU" sz="1400" kern="1200" baseline="0" dirty="0" smtClean="0">
                        <a:solidFill>
                          <a:schemeClr val="dk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Общественные организации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Волгоградская региональная молодежная общественная организация патриотического, культурного, оздоровительного направления «Центр успеха»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; 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Волгоградская региональная молодежная общественная организация содействия образованию «Интеграл»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8157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6. Виды выполняемых работ СО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Вожатый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815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7.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Объемы выполняемых работ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1247 детей оздоровили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318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entury Gothic" pitchFamily="34" charset="0"/>
                        </a:rPr>
                        <a:t>8. Средняя зарплата студента в месяц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Безвозмездная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основа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4664" y="375791"/>
            <a:ext cx="5616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itchFamily="34" charset="0"/>
                <a:cs typeface="Times New Roman" pitchFamily="18" charset="0"/>
              </a:rPr>
              <a:t>Образовательные организации города Волгограда </a:t>
            </a:r>
            <a:endParaRPr lang="ru-RU" sz="1400" b="1" dirty="0">
              <a:latin typeface="Century Gothic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04664" y="827584"/>
          <a:ext cx="6120680" cy="6120681"/>
        </p:xfrm>
        <a:graphic>
          <a:graphicData uri="http://schemas.openxmlformats.org/drawingml/2006/table">
            <a:tbl>
              <a:tblPr firstRow="1" bandRow="1">
                <a:noFill/>
                <a:tableStyleId>{69C7853C-536D-4A76-A0AE-DD22124D55A5}</a:tableStyleId>
              </a:tblPr>
              <a:tblGrid>
                <a:gridCol w="30603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603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414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Наименование</a:t>
                      </a:r>
                      <a:endParaRPr lang="ru-RU" sz="16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Фактически в отчетный период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15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1.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Вид отряда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Педагогический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15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2. Дата формирования отряда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2018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15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3. Численность отряда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32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06529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4. Территориальное место работы отряда, наименование объекта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МДОУ «Логов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baseline="0" dirty="0" err="1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д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с», </a:t>
                      </a:r>
                      <a:r>
                        <a:rPr lang="ru-RU" sz="1400" kern="1200" baseline="0" dirty="0" err="1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Иловлинский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район, </a:t>
                      </a:r>
                      <a:r>
                        <a:rPr lang="ru-RU" sz="1400" kern="1200" baseline="0" dirty="0" err="1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Клетский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baseline="0" dirty="0" err="1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д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с «Солнышко», МОУ </a:t>
                      </a:r>
                      <a:r>
                        <a:rPr lang="ru-RU" sz="1400" kern="1200" baseline="0" dirty="0" err="1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д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с «Звездочка» Краснослободск, </a:t>
                      </a:r>
                      <a:r>
                        <a:rPr lang="ru-RU" sz="1400" kern="1200" baseline="0" dirty="0" err="1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д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с №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376, 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№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368, 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№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82, 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г. Волжский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8157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6. Виды выполняемых работ СО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Вожатый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815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7.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Объемы выполняемых работ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384 детей оздоровили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318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entury Gothic" pitchFamily="34" charset="0"/>
                        </a:rPr>
                        <a:t>8. Средняя зарплата студента в месяц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Безвозмездная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основа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4664" y="375791"/>
            <a:ext cx="5616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itchFamily="34" charset="0"/>
                <a:cs typeface="Times New Roman" pitchFamily="18" charset="0"/>
              </a:rPr>
              <a:t>Образовательные организации Волгоградской области </a:t>
            </a:r>
            <a:endParaRPr lang="ru-RU" sz="1400" b="1" dirty="0">
              <a:latin typeface="Century Gothic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350658" y="324544"/>
            <a:ext cx="6172200" cy="82078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b="1" dirty="0" smtClean="0">
                <a:latin typeface="Century Gothic" pitchFamily="34" charset="0"/>
                <a:cs typeface="Times New Roman" pitchFamily="18" charset="0"/>
              </a:rPr>
              <a:t>Комиссарская деятельность </a:t>
            </a:r>
          </a:p>
          <a:p>
            <a:pPr algn="ctr">
              <a:buNone/>
            </a:pPr>
            <a:r>
              <a:rPr lang="ru-RU" sz="1400" b="1" dirty="0" smtClean="0">
                <a:latin typeface="Century Gothic" pitchFamily="34" charset="0"/>
                <a:cs typeface="Times New Roman" pitchFamily="18" charset="0"/>
              </a:rPr>
              <a:t>Мероприятия, в которых принимал участие </a:t>
            </a:r>
          </a:p>
          <a:p>
            <a:pPr algn="ctr">
              <a:buNone/>
            </a:pPr>
            <a:r>
              <a:rPr lang="ru-RU" sz="1400" b="1" dirty="0" smtClean="0">
                <a:latin typeface="Century Gothic" pitchFamily="34" charset="0"/>
                <a:cs typeface="Times New Roman" pitchFamily="18" charset="0"/>
              </a:rPr>
              <a:t>студенческий педагогический отряд</a:t>
            </a:r>
          </a:p>
          <a:p>
            <a:r>
              <a:rPr lang="ru-RU" sz="1400" b="1" dirty="0" smtClean="0">
                <a:latin typeface="Century Gothic" pitchFamily="34" charset="0"/>
                <a:cs typeface="Times New Roman" pitchFamily="18" charset="0"/>
              </a:rPr>
              <a:t>Подготовительный период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Формирование пакета нормативно-правовых документов.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Комплектование кадрового состава.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Подбор партнеров.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Подбор аудио- и видео- материалов, учебно-методического материала, по тематике смены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Планирование смены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Информирование участников смены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Презентация вожатского отряда</a:t>
            </a:r>
          </a:p>
          <a:p>
            <a:r>
              <a:rPr lang="ru-RU" sz="1400" b="1" dirty="0" smtClean="0">
                <a:latin typeface="Century Gothic" pitchFamily="34" charset="0"/>
                <a:cs typeface="Times New Roman" pitchFamily="18" charset="0"/>
              </a:rPr>
              <a:t>Рабочий период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Физкультурно-оздоровительные мероприятия и соревнования.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Культурно - досуговые мероприятия.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Благоустройство лагеря, поддержание чистоты и порядка в помещениях и на территории.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Внедрение системы детского самоуправления.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Участие в сюжетно-ролевых играх, коллективной творческой деятельности детей и взрослых по подготовке и проведению отрядных и общелагерных мероприятий.</a:t>
            </a:r>
          </a:p>
          <a:p>
            <a:r>
              <a:rPr lang="ru-RU" sz="1400" b="1" dirty="0" smtClean="0">
                <a:latin typeface="Century Gothic" pitchFamily="34" charset="0"/>
                <a:cs typeface="Times New Roman" pitchFamily="18" charset="0"/>
              </a:rPr>
              <a:t>Подведение итогов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Рефлексия, тестирование, диагностика.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Подведение итогов работы лагеря, участия каждого в жизни отряда, лагеря.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Анализ работы педагогического коллектива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Обработка и оформление информационно – методических и аналитических материалов смены.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Конференция по итогам работы студенческого педагогического отряда в летний период.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Итоги конкурса вожатского мастерства</a:t>
            </a:r>
          </a:p>
          <a:p>
            <a:pPr>
              <a:buFont typeface="Wingdings" pitchFamily="2" charset="2"/>
              <a:buChar char="Ø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51520"/>
            <a:ext cx="6858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Gothic" pitchFamily="34" charset="0"/>
              </a:rPr>
              <a:t>Проект Лета 2018</a:t>
            </a:r>
            <a:endParaRPr lang="ru-RU" sz="3200" b="1" dirty="0">
              <a:ln w="3155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entury Gothic" pitchFamily="34" charset="0"/>
            </a:endParaRPr>
          </a:p>
        </p:txBody>
      </p:sp>
      <p:grpSp>
        <p:nvGrpSpPr>
          <p:cNvPr id="8" name="Group 2"/>
          <p:cNvGrpSpPr>
            <a:grpSpLocks noGrp="1"/>
          </p:cNvGrpSpPr>
          <p:nvPr>
            <p:ph idx="1"/>
          </p:nvPr>
        </p:nvGrpSpPr>
        <p:grpSpPr bwMode="auto">
          <a:xfrm>
            <a:off x="1700808" y="1259632"/>
            <a:ext cx="4176464" cy="3384376"/>
            <a:chOff x="1490" y="9604"/>
            <a:chExt cx="8813" cy="5956"/>
          </a:xfrm>
        </p:grpSpPr>
        <p:sp>
          <p:nvSpPr>
            <p:cNvPr id="9" name="Oval 3"/>
            <p:cNvSpPr>
              <a:spLocks noChangeArrowheads="1"/>
            </p:cNvSpPr>
            <p:nvPr/>
          </p:nvSpPr>
          <p:spPr bwMode="auto">
            <a:xfrm>
              <a:off x="4311" y="9604"/>
              <a:ext cx="3104" cy="1392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1490" y="11851"/>
              <a:ext cx="2331" cy="97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ru-RU" sz="1600" b="1" i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bg2">
                      <a:lumMod val="50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Times New Roman" pitchFamily="18" charset="0"/>
                  <a:cs typeface="Arial" pitchFamily="34" charset="0"/>
                </a:rPr>
                <a:t>ОТДЫХ</a:t>
              </a:r>
            </a:p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endPara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4476" y="11867"/>
              <a:ext cx="2331" cy="97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ru-RU" sz="1600" b="1" i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bg2">
                      <a:lumMod val="50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Times New Roman" pitchFamily="18" charset="0"/>
                  <a:cs typeface="Arial" pitchFamily="34" charset="0"/>
                </a:rPr>
                <a:t>ДОСУГ</a:t>
              </a:r>
            </a:p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7240" y="11851"/>
              <a:ext cx="3063" cy="97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ru-RU" sz="1100" b="1" i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bg2">
                      <a:lumMod val="50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Times New Roman" pitchFamily="18" charset="0"/>
                  <a:cs typeface="Arial" pitchFamily="34" charset="0"/>
                </a:rPr>
                <a:t>Я – ПЕРСПЕКТИВА</a:t>
              </a:r>
            </a:p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3" name="WordArt 7"/>
            <p:cNvSpPr>
              <a:spLocks noChangeArrowheads="1" noChangeShapeType="1" noTextEdit="1"/>
            </p:cNvSpPr>
            <p:nvPr/>
          </p:nvSpPr>
          <p:spPr bwMode="auto">
            <a:xfrm>
              <a:off x="1618" y="12932"/>
              <a:ext cx="2220" cy="471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26227"/>
                </a:avLst>
              </a:prstTxWarp>
            </a:bodyPr>
            <a:lstStyle/>
            <a:p>
              <a:pPr algn="ctr" rtl="0"/>
              <a:r>
                <a:rPr lang="ru-RU" sz="3600" kern="10" spc="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Times New Roman"/>
                  <a:cs typeface="Times New Roman"/>
                </a:rPr>
                <a:t>Восстановление</a:t>
              </a:r>
              <a:endPara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Times New Roman"/>
                <a:cs typeface="Times New Roman"/>
              </a:endParaRPr>
            </a:p>
          </p:txBody>
        </p:sp>
        <p:sp>
          <p:nvSpPr>
            <p:cNvPr id="14" name="WordArt 8"/>
            <p:cNvSpPr>
              <a:spLocks noChangeArrowheads="1" noChangeShapeType="1" noTextEdit="1"/>
            </p:cNvSpPr>
            <p:nvPr/>
          </p:nvSpPr>
          <p:spPr bwMode="auto">
            <a:xfrm>
              <a:off x="5265" y="12923"/>
              <a:ext cx="1527" cy="471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26227"/>
                </a:avLst>
              </a:prstTxWarp>
            </a:bodyPr>
            <a:lstStyle/>
            <a:p>
              <a:pPr algn="ctr" rtl="0"/>
              <a:r>
                <a:rPr lang="ru-RU" sz="3600" kern="10" spc="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Times New Roman"/>
                  <a:cs typeface="Times New Roman"/>
                </a:rPr>
                <a:t>Радость</a:t>
              </a:r>
              <a:endPara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Times New Roman"/>
                <a:cs typeface="Times New Roman"/>
              </a:endParaRPr>
            </a:p>
          </p:txBody>
        </p:sp>
        <p:sp>
          <p:nvSpPr>
            <p:cNvPr id="15" name="WordArt 9"/>
            <p:cNvSpPr>
              <a:spLocks noChangeArrowheads="1" noChangeShapeType="1" noTextEdit="1"/>
            </p:cNvSpPr>
            <p:nvPr/>
          </p:nvSpPr>
          <p:spPr bwMode="auto">
            <a:xfrm>
              <a:off x="8483" y="12923"/>
              <a:ext cx="1646" cy="471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26227"/>
                </a:avLst>
              </a:prstTxWarp>
            </a:bodyPr>
            <a:lstStyle/>
            <a:p>
              <a:pPr algn="ctr" rtl="0"/>
              <a:r>
                <a:rPr lang="ru-RU" sz="3600" kern="10" spc="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Times New Roman"/>
                  <a:cs typeface="Times New Roman"/>
                </a:rPr>
                <a:t>Развитие</a:t>
              </a:r>
              <a:endParaRPr lang="ru-RU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Times New Roman"/>
                <a:cs typeface="Times New Roman"/>
              </a:endParaRPr>
            </a:p>
          </p:txBody>
        </p:sp>
        <p:cxnSp>
          <p:nvCxnSpPr>
            <p:cNvPr id="16" name="AutoShape 10"/>
            <p:cNvCxnSpPr>
              <a:cxnSpLocks noChangeShapeType="1"/>
            </p:cNvCxnSpPr>
            <p:nvPr/>
          </p:nvCxnSpPr>
          <p:spPr bwMode="auto">
            <a:xfrm>
              <a:off x="5827" y="10997"/>
              <a:ext cx="0" cy="335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AutoShape 11"/>
            <p:cNvCxnSpPr>
              <a:cxnSpLocks noChangeShapeType="1"/>
            </p:cNvCxnSpPr>
            <p:nvPr/>
          </p:nvCxnSpPr>
          <p:spPr bwMode="auto">
            <a:xfrm flipH="1">
              <a:off x="2644" y="11332"/>
              <a:ext cx="6498" cy="1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AutoShape 12"/>
            <p:cNvCxnSpPr>
              <a:cxnSpLocks noChangeShapeType="1"/>
            </p:cNvCxnSpPr>
            <p:nvPr/>
          </p:nvCxnSpPr>
          <p:spPr bwMode="auto">
            <a:xfrm>
              <a:off x="2644" y="11332"/>
              <a:ext cx="0" cy="519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AutoShape 13"/>
            <p:cNvCxnSpPr>
              <a:cxnSpLocks noChangeShapeType="1"/>
            </p:cNvCxnSpPr>
            <p:nvPr/>
          </p:nvCxnSpPr>
          <p:spPr bwMode="auto">
            <a:xfrm>
              <a:off x="5827" y="11332"/>
              <a:ext cx="0" cy="519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AutoShape 14"/>
            <p:cNvCxnSpPr>
              <a:cxnSpLocks noChangeShapeType="1"/>
            </p:cNvCxnSpPr>
            <p:nvPr/>
          </p:nvCxnSpPr>
          <p:spPr bwMode="auto">
            <a:xfrm>
              <a:off x="9142" y="11333"/>
              <a:ext cx="0" cy="519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AutoShape 15"/>
            <p:cNvCxnSpPr>
              <a:cxnSpLocks noChangeShapeType="1"/>
            </p:cNvCxnSpPr>
            <p:nvPr/>
          </p:nvCxnSpPr>
          <p:spPr bwMode="auto">
            <a:xfrm>
              <a:off x="2555" y="13875"/>
              <a:ext cx="6687" cy="35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2" name="AutoShape 16"/>
            <p:cNvSpPr>
              <a:spLocks noChangeArrowheads="1"/>
            </p:cNvSpPr>
            <p:nvPr/>
          </p:nvSpPr>
          <p:spPr bwMode="auto">
            <a:xfrm rot="5400000">
              <a:off x="5536" y="14218"/>
              <a:ext cx="804" cy="674"/>
            </a:xfrm>
            <a:prstGeom prst="notchedRightArrow">
              <a:avLst>
                <a:gd name="adj1" fmla="val 50000"/>
                <a:gd name="adj2" fmla="val 29822"/>
              </a:avLst>
            </a:prstGeom>
            <a:solidFill>
              <a:srgbClr val="8064A2"/>
            </a:solidFill>
            <a:ln w="127000" cmpd="dbl">
              <a:solidFill>
                <a:srgbClr val="8064A2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1659" y="14606"/>
              <a:ext cx="8606" cy="954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 rtl="0"/>
              <a:r>
                <a:rPr lang="ru-RU" sz="3600" b="1" kern="1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accent3">
                      <a:lumMod val="40000"/>
                      <a:lumOff val="6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/>
                  <a:cs typeface="Times New Roman"/>
                </a:rPr>
                <a:t>«ЛЕТО – это маленькая  жизнь»</a:t>
              </a:r>
              <a:endParaRPr lang="ru-RU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3140968" y="1403648"/>
            <a:ext cx="122413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ru-RU" sz="2400" b="1" i="1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ЛЕТО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25" name="Group 2"/>
          <p:cNvGrpSpPr>
            <a:grpSpLocks/>
          </p:cNvGrpSpPr>
          <p:nvPr/>
        </p:nvGrpSpPr>
        <p:grpSpPr bwMode="auto">
          <a:xfrm>
            <a:off x="1988840" y="5004048"/>
            <a:ext cx="4320480" cy="3635896"/>
            <a:chOff x="1622" y="1297"/>
            <a:chExt cx="8713" cy="4210"/>
          </a:xfrm>
        </p:grpSpPr>
        <p:sp>
          <p:nvSpPr>
            <p:cNvPr id="26" name="Rectangle 3"/>
            <p:cNvSpPr>
              <a:spLocks noChangeArrowheads="1"/>
            </p:cNvSpPr>
            <p:nvPr/>
          </p:nvSpPr>
          <p:spPr bwMode="auto">
            <a:xfrm>
              <a:off x="1622" y="1297"/>
              <a:ext cx="3463" cy="1005"/>
            </a:xfrm>
            <a:prstGeom prst="rect">
              <a:avLst/>
            </a:prstGeom>
            <a:ln w="38100"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all" normalizeH="0" baseline="0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Times New Roman" pitchFamily="18" charset="0"/>
                  <a:cs typeface="Arial" pitchFamily="34" charset="0"/>
                </a:rPr>
                <a:t>Летний оздоровительный лагерь</a:t>
              </a:r>
              <a:endParaRPr kumimoji="0" lang="ru-RU" sz="11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AutoShape 4"/>
            <p:cNvSpPr>
              <a:spLocks noChangeArrowheads="1"/>
            </p:cNvSpPr>
            <p:nvPr/>
          </p:nvSpPr>
          <p:spPr bwMode="auto">
            <a:xfrm>
              <a:off x="5191" y="1643"/>
              <a:ext cx="1605" cy="330"/>
            </a:xfrm>
            <a:prstGeom prst="notchedRightArrow">
              <a:avLst>
                <a:gd name="adj1" fmla="val 50000"/>
                <a:gd name="adj2" fmla="val 92045"/>
              </a:avLst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28" name="Rectangle 5"/>
            <p:cNvSpPr>
              <a:spLocks noChangeArrowheads="1"/>
            </p:cNvSpPr>
            <p:nvPr/>
          </p:nvSpPr>
          <p:spPr bwMode="auto">
            <a:xfrm>
              <a:off x="6975" y="1297"/>
              <a:ext cx="3360" cy="1005"/>
            </a:xfrm>
            <a:prstGeom prst="rect">
              <a:avLst/>
            </a:prstGeom>
            <a:ln w="38100"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1" i="0" u="none" strike="noStrike" normalizeH="0" baseline="0" dirty="0" smtClean="0">
                  <a:ln w="1905"/>
                  <a:solidFill>
                    <a:srgbClr val="00B05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entury Gothic" pitchFamily="34" charset="0"/>
                  <a:cs typeface="Arial" pitchFamily="34" charset="0"/>
                </a:rPr>
                <a:t>Пространство </a:t>
              </a:r>
              <a:r>
                <a:rPr lang="ru-RU" sz="900" b="1" dirty="0" smtClean="0">
                  <a:ln w="1905"/>
                  <a:solidFill>
                    <a:srgbClr val="00B05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entury Gothic" pitchFamily="34" charset="0"/>
                  <a:cs typeface="Arial" pitchFamily="34" charset="0"/>
                </a:rPr>
                <a:t>отдыха и </a:t>
              </a:r>
              <a:r>
                <a:rPr kumimoji="0" lang="ru-RU" sz="900" b="1" i="0" u="none" strike="noStrike" normalizeH="0" baseline="0" dirty="0" smtClean="0">
                  <a:ln w="1905"/>
                  <a:solidFill>
                    <a:srgbClr val="00B05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entury Gothic" pitchFamily="34" charset="0"/>
                  <a:cs typeface="Arial" pitchFamily="34" charset="0"/>
                </a:rPr>
                <a:t>время саморазвития</a:t>
              </a:r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1725" y="3652"/>
              <a:ext cx="3360" cy="1005"/>
            </a:xfrm>
            <a:prstGeom prst="rect">
              <a:avLst/>
            </a:prstGeom>
            <a:ln w="38100"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endParaRPr lang="ru-RU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ru-RU" sz="11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Times New Roman" pitchFamily="18" charset="0"/>
                  <a:cs typeface="Arial" pitchFamily="34" charset="0"/>
                </a:rPr>
                <a:t>Лагерная смена</a:t>
              </a:r>
            </a:p>
          </p:txBody>
        </p:sp>
        <p:sp>
          <p:nvSpPr>
            <p:cNvPr id="30" name="AutoShape 7"/>
            <p:cNvSpPr>
              <a:spLocks noChangeArrowheads="1"/>
            </p:cNvSpPr>
            <p:nvPr/>
          </p:nvSpPr>
          <p:spPr bwMode="auto">
            <a:xfrm>
              <a:off x="5238" y="4013"/>
              <a:ext cx="1574" cy="330"/>
            </a:xfrm>
            <a:prstGeom prst="notchedRightArrow">
              <a:avLst>
                <a:gd name="adj1" fmla="val 50000"/>
                <a:gd name="adj2" fmla="val 92045"/>
              </a:avLst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>
              <a:off x="6975" y="2997"/>
              <a:ext cx="3360" cy="2510"/>
            </a:xfrm>
            <a:prstGeom prst="rect">
              <a:avLst/>
            </a:prstGeom>
            <a:ln w="38100"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ru-RU" sz="900" b="1" dirty="0" smtClean="0">
                  <a:ln w="1905"/>
                  <a:solidFill>
                    <a:srgbClr val="00B05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entury Gothic" pitchFamily="34" charset="0"/>
                  <a:cs typeface="Arial" pitchFamily="34" charset="0"/>
                </a:rPr>
                <a:t>Возможность обеспечить своим воспитанникам широкие перспективы для развития физических и духовных сил, творческих способностей и дарований, возможность проявить себя в той мере и в той сфере деятельности, которая является для ребенка предпочтительной</a:t>
              </a:r>
            </a:p>
          </p:txBody>
        </p:sp>
      </p:grpSp>
      <p:pic>
        <p:nvPicPr>
          <p:cNvPr id="7170" name="Picture 2" descr="C:\Users\dupak\Desktop\42783744.cov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639" y="4644008"/>
            <a:ext cx="1612979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1701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0648" y="2915816"/>
            <a:ext cx="3021497" cy="2099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Users\dupak\Desktop\Всё\Летняя практика 2016\Фотки на презентацию\Донское солнышко  3 смена\IMG_218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194" y="2829760"/>
            <a:ext cx="3369444" cy="2246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SC01661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60648" y="5441993"/>
            <a:ext cx="3021497" cy="215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8" descr="VKJgR_GBpXM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43552" y="5468404"/>
            <a:ext cx="3193145" cy="2127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827584"/>
            <a:ext cx="6858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Подготовка вожатых к деятельности в ДОЛ</a:t>
            </a:r>
            <a:endParaRPr lang="ru-RU" sz="2000" b="1" cap="none" spc="0" dirty="0">
              <a:ln w="1905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-12705"/>
            <a:ext cx="6858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Gothic" pitchFamily="34" charset="0"/>
              </a:rPr>
              <a:t>Школа современного вожатого</a:t>
            </a:r>
            <a:endParaRPr lang="ru-RU" sz="3200" b="1" dirty="0">
              <a:ln w="3155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80" y="1529661"/>
            <a:ext cx="58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Century Gothic" pitchFamily="34" charset="0"/>
              </a:rPr>
              <a:t>Обучение в Школе современного вожатого проходит на протяжении всего учебного года.</a:t>
            </a:r>
          </a:p>
          <a:p>
            <a:pPr algn="just"/>
            <a:r>
              <a:rPr lang="ru-RU" sz="1400" dirty="0" smtClean="0">
                <a:latin typeface="Century Gothic" pitchFamily="34" charset="0"/>
              </a:rPr>
              <a:t>Студенты осваивают азы вожатского мастерства, как в теории, так и на практике. </a:t>
            </a:r>
            <a:endParaRPr lang="ru-RU" sz="14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N:\КОЛЛЕДЖ!!!!!!!!!!!!!!\МУРАВЬЕВ\74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tretch/>
        </p:blipFill>
        <p:spPr bwMode="auto">
          <a:xfrm>
            <a:off x="116632" y="2399493"/>
            <a:ext cx="1738024" cy="231652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" name="Picture 10" descr="N:\КОЛЛЕДЖ!!!!!!!!!!!!!!\ВСЕ К КОНФЕРЕНЦИИ ПО ИТОГАМ ЛЕТА\Шолохов Артем\лрпевс.jpe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 l="30974"/>
          <a:stretch>
            <a:fillRect/>
          </a:stretch>
        </p:blipFill>
        <p:spPr bwMode="auto">
          <a:xfrm>
            <a:off x="1590886" y="2415434"/>
            <a:ext cx="2037570" cy="230058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/>
          <a:srcRect t="3931"/>
          <a:stretch/>
        </p:blipFill>
        <p:spPr>
          <a:xfrm rot="261072">
            <a:off x="3978746" y="1965394"/>
            <a:ext cx="2613969" cy="1862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137072">
            <a:off x="3953383" y="3408138"/>
            <a:ext cx="2762822" cy="1633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8" descr="N:\КОЛЛЕДЖ!!!!!!!!!!!!!!\ФОТО 2\101MSDCF\DSC01559.JPG"/>
          <p:cNvPicPr>
            <a:picLocks noChangeAspect="1" noChangeArrowheads="1"/>
          </p:cNvPicPr>
          <p:nvPr/>
        </p:nvPicPr>
        <p:blipFill rotWithShape="1">
          <a:blip r:embed="rId8" cstate="print">
            <a:extLst/>
          </a:blip>
          <a:stretch/>
        </p:blipFill>
        <p:spPr bwMode="auto">
          <a:xfrm>
            <a:off x="1196752" y="5508104"/>
            <a:ext cx="4689643" cy="2639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0" y="323528"/>
            <a:ext cx="6858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Творчество в руках вожатого</a:t>
            </a:r>
            <a:endParaRPr lang="ru-RU" sz="2000" b="1" cap="none" spc="0" dirty="0">
              <a:ln w="1905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80" y="1043608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Century Gothic" pitchFamily="34" charset="0"/>
              </a:rPr>
              <a:t>В вожатскую семью вступают те, кто решил отдать свои силы, знания, энергию и жар своего сердца детям.</a:t>
            </a:r>
            <a:endParaRPr lang="ru-RU" sz="14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эмблем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179512"/>
            <a:ext cx="1368152" cy="138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2736" y="46754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itchFamily="34" charset="0"/>
              </a:rPr>
              <a:t>Название студенческого отряда</a:t>
            </a:r>
            <a:r>
              <a:rPr lang="en-US" dirty="0" smtClean="0">
                <a:latin typeface="Century Gothic" pitchFamily="34" charset="0"/>
              </a:rPr>
              <a:t>:</a:t>
            </a:r>
            <a:endParaRPr lang="ru-RU" dirty="0" smtClean="0"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99592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Century Gothic" pitchFamily="34" charset="0"/>
              </a:rPr>
              <a:t>«Альтаир»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04664" y="1907705"/>
          <a:ext cx="6264696" cy="5399180"/>
        </p:xfrm>
        <a:graphic>
          <a:graphicData uri="http://schemas.openxmlformats.org/drawingml/2006/table">
            <a:tbl>
              <a:tblPr/>
              <a:tblGrid>
                <a:gridCol w="11209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437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69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latin typeface="Century Gothic" pitchFamily="34" charset="0"/>
                          <a:ea typeface="Times New Roman"/>
                          <a:cs typeface="Arial"/>
                        </a:rPr>
                        <a:t>Девиз 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1958" marR="31958" marT="28407" marB="2840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Arial"/>
                        </a:rPr>
                        <a:t>«Под знаком далекой звезды Альтаир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Arial"/>
                        </a:rPr>
                        <a:t>Мы будем бороться за счастье и мир». 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1958" marR="31958" marT="28407" marB="2840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8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latin typeface="Century Gothic" pitchFamily="34" charset="0"/>
                          <a:ea typeface="Calibri"/>
                          <a:cs typeface="Times New Roman"/>
                        </a:rPr>
                        <a:t>Речевка: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9948" marR="39948" marT="443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704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Arial"/>
                        </a:rPr>
                        <a:t>«Звезды светят ярко, Над нашей головой.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 marR="704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Arial"/>
                        </a:rPr>
                        <a:t>Мы отряд вожатых, Мы хороши собой.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 marR="704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Arial"/>
                        </a:rPr>
                        <a:t>Нас вперед ведет, Созвездие орла.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 marR="704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Arial"/>
                        </a:rPr>
                        <a:t>Где яркий </a:t>
                      </a: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Arial"/>
                        </a:rPr>
                        <a:t>Альтаир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Arial"/>
                        </a:rPr>
                        <a:t>, Где мы дружны всегда».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9948" marR="39948" marT="443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677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latin typeface="Century Gothic" pitchFamily="34" charset="0"/>
                          <a:ea typeface="Calibri"/>
                          <a:cs typeface="Times New Roman"/>
                        </a:rPr>
                        <a:t>Песня: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 smtClean="0">
                        <a:solidFill>
                          <a:srgbClr val="00206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 smtClean="0">
                        <a:solidFill>
                          <a:srgbClr val="00206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 smtClean="0">
                        <a:solidFill>
                          <a:srgbClr val="00206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 smtClean="0">
                        <a:solidFill>
                          <a:srgbClr val="00206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 smtClean="0">
                        <a:solidFill>
                          <a:srgbClr val="00206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 smtClean="0">
                        <a:solidFill>
                          <a:srgbClr val="00206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latin typeface="Century Gothic" pitchFamily="34" charset="0"/>
                          <a:ea typeface="Calibri"/>
                          <a:cs typeface="Times New Roman"/>
                        </a:rPr>
                        <a:t>Припев</a:t>
                      </a:r>
                      <a:r>
                        <a:rPr lang="ru-RU" sz="1100" b="1" kern="1200" dirty="0">
                          <a:solidFill>
                            <a:srgbClr val="002060"/>
                          </a:solidFill>
                          <a:latin typeface="Century Gothic" pitchFamily="34" charset="0"/>
                          <a:ea typeface="Calibri"/>
                          <a:cs typeface="Times New Roman"/>
                        </a:rPr>
                        <a:t>: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9948" marR="39948" marT="443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344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Calibri"/>
                          <a:cs typeface="Calibri"/>
                        </a:rPr>
                        <a:t>I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Calibri"/>
                        </a:rPr>
                        <a:t>Живем мы с песнею, с песнею, с песнею.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Calibri"/>
                        </a:rPr>
                        <a:t>Наш «Альтаир» отряд живет здесь очень весело.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Calibri"/>
                        </a:rPr>
                        <a:t>Мы любим петь и танцевать,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Calibri"/>
                        </a:rPr>
                        <a:t>С детьми нам нравится играть,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Calibri"/>
                        </a:rPr>
                        <a:t>И очень хочется сегодня вам сказать: </a:t>
                      </a:r>
                      <a:endParaRPr lang="ru-RU" sz="1100" kern="1200" dirty="0" smtClean="0">
                        <a:solidFill>
                          <a:srgbClr val="000000"/>
                        </a:solidFill>
                        <a:latin typeface="Century Gothic" pitchFamily="34" charset="0"/>
                        <a:ea typeface="Times New Roman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Calibri"/>
                        </a:rPr>
                        <a:t>Отряд «Альтаир» наш,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 dirty="0" smtClean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Calibri"/>
                        </a:rPr>
                        <a:t>Живем мы дружною, дружною, дружною семьей, </a:t>
                      </a:r>
                      <a:endParaRPr lang="ru-RU" sz="1100" dirty="0" smtClean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Calibri"/>
                        </a:rPr>
                        <a:t>Звезда 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Calibri"/>
                        </a:rPr>
                        <a:t>с поднебесья 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Calibri"/>
                        </a:rPr>
                        <a:t>Засветит яркою нам всем судьбой... 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Calibri"/>
                        </a:rPr>
                        <a:t>Пускай судьба забросит нас далеко, пускай! 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Calibri"/>
                        </a:rPr>
                        <a:t>Ты только «Альтаир» отряд не забывай! 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Calibri"/>
                        </a:rPr>
                        <a:t>Мы будем стараться, 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Calibri"/>
                        </a:rPr>
                        <a:t>Чтоб дети счастливы были всегда!</a:t>
                      </a:r>
                      <a:r>
                        <a:rPr lang="ru-RU" sz="1100" b="1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Calibri"/>
                          <a:cs typeface="Calibri"/>
                        </a:rPr>
                        <a:t> </a:t>
                      </a:r>
                      <a:endParaRPr lang="ru-RU" sz="1100" b="1" kern="1200" dirty="0" smtClean="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9948" marR="39948" marT="443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678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 smtClean="0">
                        <a:solidFill>
                          <a:srgbClr val="00206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 smtClean="0">
                        <a:solidFill>
                          <a:srgbClr val="00206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 smtClean="0">
                        <a:solidFill>
                          <a:srgbClr val="00206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 smtClean="0">
                        <a:solidFill>
                          <a:srgbClr val="00206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00206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002060"/>
                          </a:solidFill>
                          <a:latin typeface="Century Gothic" pitchFamily="34" charset="0"/>
                          <a:ea typeface="Calibri"/>
                          <a:cs typeface="Times New Roman"/>
                        </a:rPr>
                        <a:t>Припев: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9948" marR="39948" marT="443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2617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Calibri"/>
                          <a:cs typeface="Calibri"/>
                        </a:rPr>
                        <a:t>II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Calibri"/>
                        </a:rPr>
                        <a:t>И солнце яркое, яркое, яркое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Calibri"/>
                        </a:rPr>
                        <a:t>Нам помогает делать детям все приятное,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Calibri"/>
                        </a:rPr>
                        <a:t>Ребят сначала искупать,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Calibri"/>
                        </a:rPr>
                        <a:t>Ну, а потом отправить спать.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latin typeface="Century Gothic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9948" marR="39948" marT="443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5122" name="Picture 2" descr="C:\Users\dupak\Desktop\АТРИБУ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5144" y="5940152"/>
            <a:ext cx="1930152" cy="1930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085184" y="7812360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entury Gothic" pitchFamily="34" charset="0"/>
                <a:cs typeface="Times New Roman" pitchFamily="18" charset="0"/>
              </a:rPr>
              <a:t>Атрибуты</a:t>
            </a:r>
            <a:r>
              <a:rPr lang="en-US" sz="1600" b="1" dirty="0" smtClean="0">
                <a:latin typeface="Century Gothic" pitchFamily="34" charset="0"/>
                <a:cs typeface="Times New Roman" pitchFamily="18" charset="0"/>
              </a:rPr>
              <a:t>:</a:t>
            </a:r>
          </a:p>
          <a:p>
            <a:r>
              <a:rPr lang="ru-RU" sz="1600" b="1" dirty="0" smtClean="0">
                <a:latin typeface="Century Gothic" pitchFamily="34" charset="0"/>
                <a:cs typeface="Times New Roman" pitchFamily="18" charset="0"/>
              </a:rPr>
              <a:t>Гитара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КОЛЛЕДЖ!!!!!!!!!!!!!!\ВСЕ К КОНФЕРЕНЦИИ ПО ИТОГАМ ЛЕТА\фотос конференции\колледж\y_7f03cc00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657336" y="2949439"/>
            <a:ext cx="3084032" cy="2054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395536"/>
            <a:ext cx="6858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Команда профессионалов вожатых и единомышленников</a:t>
            </a:r>
            <a:endParaRPr lang="ru-RU" sz="2000" b="1" cap="none" spc="0" dirty="0">
              <a:ln w="1905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pic>
        <p:nvPicPr>
          <p:cNvPr id="9" name="Рисунок 8" descr="IMG_3219.JPG"/>
          <p:cNvPicPr>
            <a:picLocks noChangeAspect="1"/>
          </p:cNvPicPr>
          <p:nvPr/>
        </p:nvPicPr>
        <p:blipFill>
          <a:blip r:embed="rId5" cstate="email"/>
          <a:srcRect b="-389"/>
          <a:stretch>
            <a:fillRect/>
          </a:stretch>
        </p:blipFill>
        <p:spPr>
          <a:xfrm>
            <a:off x="260648" y="2835910"/>
            <a:ext cx="3043650" cy="2240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04664" y="1331640"/>
            <a:ext cx="61653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Century Gothic" pitchFamily="34" charset="0"/>
              </a:rPr>
              <a:t>Работа вожатого – это прежде всего развитие коммуникативных способностей, привитие чувства ответственности за окружающих. Радость от общения с детьми в сочетании с различными мероприятиями делают каждый день, проведенный в отряде полезным и запоминающимся.</a:t>
            </a:r>
            <a:endParaRPr lang="ru-RU" sz="1400" dirty="0">
              <a:latin typeface="Century Gothic" pitchFamily="34" charset="0"/>
            </a:endParaRPr>
          </a:p>
        </p:txBody>
      </p:sp>
      <p:pic>
        <p:nvPicPr>
          <p:cNvPr id="3075" name="Picture 3" descr="C:\Users\dupak\Desktop\Фото для отчёта\13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672" y="5508104"/>
            <a:ext cx="5803390" cy="29651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DC11200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04664" y="2771800"/>
            <a:ext cx="2859578" cy="214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8" descr="DSC01771"/>
          <p:cNvPicPr>
            <a:picLocks noGrp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428194" y="2699792"/>
            <a:ext cx="3339547" cy="228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764704" y="5724128"/>
            <a:ext cx="5701086" cy="2480807"/>
            <a:chOff x="1161" y="9180"/>
            <a:chExt cx="9360" cy="3374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1161" y="9180"/>
              <a:ext cx="8997" cy="3374"/>
              <a:chOff x="1521" y="9180"/>
              <a:chExt cx="8997" cy="3374"/>
            </a:xfrm>
          </p:grpSpPr>
          <p:pic>
            <p:nvPicPr>
              <p:cNvPr id="8" name="Picture 4" descr="SDC10232"/>
              <p:cNvPicPr>
                <a:picLocks noChangeAspect="1" noChangeArrowheads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 bwMode="auto">
              <a:xfrm>
                <a:off x="6021" y="9180"/>
                <a:ext cx="4497" cy="337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9" name="Picture 5" descr="Изображение 003"/>
              <p:cNvPicPr>
                <a:picLocks noChangeAspect="1" noChangeArrowheads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 bwMode="auto">
              <a:xfrm>
                <a:off x="1521" y="9180"/>
                <a:ext cx="4497" cy="337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661" y="9180"/>
              <a:ext cx="48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Выставка творческих работ вожатых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0" y="355466"/>
            <a:ext cx="6858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Творческая лаборатория вожатого</a:t>
            </a:r>
            <a:endParaRPr lang="ru-RU" sz="2000" b="1" cap="none" spc="0" dirty="0">
              <a:ln w="1905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80" y="1324089"/>
            <a:ext cx="5877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Century Gothic" pitchFamily="34" charset="0"/>
              </a:rPr>
              <a:t>Вожатые проявляют не только педагогические, но и творческие навыки</a:t>
            </a:r>
            <a:r>
              <a:rPr lang="en-US" sz="1400" dirty="0" smtClean="0">
                <a:latin typeface="Century Gothic" pitchFamily="34" charset="0"/>
              </a:rPr>
              <a:t>:</a:t>
            </a:r>
            <a:r>
              <a:rPr lang="ru-RU" sz="1400" dirty="0" smtClean="0">
                <a:latin typeface="Century Gothic" pitchFamily="34" charset="0"/>
              </a:rPr>
              <a:t> придумывают  игры, делают макеты оформления сцены к мероприятиям</a:t>
            </a:r>
            <a:r>
              <a:rPr lang="ru-RU" sz="1400" dirty="0" smtClean="0">
                <a:latin typeface="Century Gothic" pitchFamily="34" charset="0"/>
              </a:rPr>
              <a:t>, </a:t>
            </a:r>
            <a:endParaRPr lang="en-US" sz="1400" dirty="0" smtClean="0">
              <a:latin typeface="Century Gothic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51520"/>
            <a:ext cx="6858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Методическое обеспечение деятельности вожатого</a:t>
            </a:r>
            <a:endParaRPr lang="ru-RU" sz="2000" b="1" cap="none" spc="0" dirty="0">
              <a:ln w="1905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953" y="5724128"/>
            <a:ext cx="1892518" cy="2952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8417" y="2771800"/>
            <a:ext cx="1736352" cy="2736304"/>
          </a:xfrm>
          <a:prstGeom prst="rect">
            <a:avLst/>
          </a:prstGeom>
        </p:spPr>
      </p:pic>
      <p:pic>
        <p:nvPicPr>
          <p:cNvPr id="1026" name="Picture 2" descr="http://www.knigisosklada.ru/images/books/2880/big/28800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5161" y="5724128"/>
            <a:ext cx="204616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4664" y="1170201"/>
            <a:ext cx="61926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Century Gothic" pitchFamily="34" charset="0"/>
              </a:rPr>
              <a:t>Ведущей формой для совершенствования программного обеспечения отрасли отдыха и оздоровления детей и подростков остаются семинары, инструктивно-методический лагерный сбор, Школа вожатого, конкурсы программ, межлагерных проектов, конкурсы профессионального мастерства.</a:t>
            </a:r>
            <a:endParaRPr lang="ru-RU" sz="1400" dirty="0">
              <a:latin typeface="Century Gothic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36" y="2771800"/>
            <a:ext cx="1918721" cy="2803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" y="-62646"/>
            <a:ext cx="685800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Gothic" pitchFamily="34" charset="0"/>
              </a:rPr>
              <a:t>Летнее время детских открытий в оздоровительных лагерях</a:t>
            </a:r>
            <a:endParaRPr lang="ru-RU" sz="3200" b="1" dirty="0">
              <a:ln w="3155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691680"/>
            <a:ext cx="6858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Программа лагерной смены Лето-2018</a:t>
            </a:r>
            <a:endParaRPr lang="ru-RU" sz="2000" b="1" cap="none" spc="0" dirty="0">
              <a:ln w="1905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pic>
        <p:nvPicPr>
          <p:cNvPr id="1026" name="Picture 2" descr="C:\Users\dupak\Desktop\Снимо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656" y="4211960"/>
            <a:ext cx="2795063" cy="2360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dupak\Desktop\3243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3056" y="4283968"/>
            <a:ext cx="2350483" cy="35283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C:\Users\dupak\Desktop\Снимок.JPG21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656" y="6876256"/>
            <a:ext cx="2736304" cy="2020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dupak\Desktop\logos-legerAP-150x1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6992" y="8172400"/>
            <a:ext cx="3086055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04664" y="2195736"/>
            <a:ext cx="61206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Century Gothic" pitchFamily="34" charset="0"/>
              </a:rPr>
              <a:t>Новизна </a:t>
            </a:r>
            <a:r>
              <a:rPr lang="ru-RU" sz="1400" dirty="0" smtClean="0">
                <a:latin typeface="Century Gothic" pitchFamily="34" charset="0"/>
              </a:rPr>
              <a:t>данных программ </a:t>
            </a:r>
            <a:r>
              <a:rPr lang="ru-RU" sz="1400" dirty="0" smtClean="0">
                <a:latin typeface="Century Gothic" pitchFamily="34" charset="0"/>
              </a:rPr>
              <a:t>в том, что </a:t>
            </a:r>
            <a:r>
              <a:rPr lang="ru-RU" sz="1400" dirty="0" smtClean="0">
                <a:latin typeface="Century Gothic" pitchFamily="34" charset="0"/>
              </a:rPr>
              <a:t>они нацелены </a:t>
            </a:r>
            <a:r>
              <a:rPr lang="ru-RU" sz="1400" dirty="0" smtClean="0">
                <a:latin typeface="Century Gothic" pitchFamily="34" charset="0"/>
              </a:rPr>
              <a:t>на создание комфортной среды, оказывающей благотворное воздействие на формирование коллектива единомышленников, которым предстоит трудиться вместе в условиях лагерной смены, </a:t>
            </a:r>
            <a:r>
              <a:rPr lang="ru-RU" sz="1400" dirty="0" smtClean="0">
                <a:latin typeface="Century Gothic" pitchFamily="34" charset="0"/>
              </a:rPr>
              <a:t>помогут детям лучше </a:t>
            </a:r>
            <a:r>
              <a:rPr lang="ru-RU" sz="1400" dirty="0" smtClean="0">
                <a:latin typeface="Century Gothic" pitchFamily="34" charset="0"/>
              </a:rPr>
              <a:t>узнать способности и возможности друг друга, </a:t>
            </a:r>
            <a:r>
              <a:rPr lang="ru-RU" sz="1400" dirty="0" smtClean="0">
                <a:latin typeface="Century Gothic" pitchFamily="34" charset="0"/>
              </a:rPr>
              <a:t>обучат </a:t>
            </a:r>
            <a:r>
              <a:rPr lang="ru-RU" sz="1400" dirty="0" smtClean="0">
                <a:latin typeface="Century Gothic" pitchFamily="34" charset="0"/>
              </a:rPr>
              <a:t>работать в команде, решая общие задачи и помогая добиться совместного творческого </a:t>
            </a:r>
            <a:r>
              <a:rPr lang="ru-RU" sz="1400" dirty="0" smtClean="0">
                <a:latin typeface="Century Gothic" pitchFamily="34" charset="0"/>
              </a:rPr>
              <a:t>успеха</a:t>
            </a:r>
            <a:r>
              <a:rPr lang="ru-RU" sz="1400" dirty="0" smtClean="0">
                <a:latin typeface="Century Gothic" pitchFamily="34" charset="0"/>
              </a:rPr>
              <a:t>.</a:t>
            </a:r>
            <a:endParaRPr lang="ru-RU" sz="14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upak\Desktop\Фото для отчёта\море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42474">
            <a:off x="231230" y="5643008"/>
            <a:ext cx="3162214" cy="2371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dupak\Desktop\Фото для отчёта\море\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6403">
            <a:off x="127868" y="3415170"/>
            <a:ext cx="3385591" cy="2529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dupak\Desktop\Фото для отчёта\море\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7032" y="6163093"/>
            <a:ext cx="2967108" cy="2225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dupak\Desktop\Фото для отчёта\море\25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7033" y="3347864"/>
            <a:ext cx="2952328" cy="2527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1043608"/>
            <a:ext cx="6858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У Черного моря…</a:t>
            </a:r>
            <a:endParaRPr lang="ru-RU" sz="2000" b="1" cap="none" spc="0" dirty="0">
              <a:ln w="1905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dupak\Desktop\Фото для отчёта\рисование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672" y="6598301"/>
            <a:ext cx="3312368" cy="24787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755576"/>
            <a:ext cx="6858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Акварельная поляна</a:t>
            </a:r>
            <a:endParaRPr lang="ru-RU" sz="2000" b="1" cap="none" spc="0" dirty="0">
              <a:ln w="1905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pic>
        <p:nvPicPr>
          <p:cNvPr id="2053" name="Picture 5" descr="C:\Users\dupak\Desktop\Фото для отчёта\подготовка к мероприятию\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8800" y="3995936"/>
            <a:ext cx="3744416" cy="2808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dupak\Desktop\Фото для отчёта\рисование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1008" y="1619671"/>
            <a:ext cx="3456384" cy="25922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dupak\Desktop\Фото для отчёта\рисование\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72008" y="1856234"/>
            <a:ext cx="3429000" cy="2571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2578" y="6340611"/>
            <a:ext cx="2604814" cy="19519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dupak\Desktop\Фото для отчёта\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656" y="3995936"/>
            <a:ext cx="3456384" cy="230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dupak\Desktop\Фото для отчёта\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6952" y="6228184"/>
            <a:ext cx="355239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C:\Users\dupak\Desktop\Фото для отчёта\32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68960" y="1763688"/>
            <a:ext cx="3240359" cy="2266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0" y="683568"/>
            <a:ext cx="6858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Волшебная сила искусства</a:t>
            </a:r>
            <a:endParaRPr lang="ru-RU" sz="2000" b="1" cap="none" spc="0" dirty="0">
              <a:ln w="1905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dupak\Desktop\Фото для отчёта\Берендей\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10437">
            <a:off x="808257" y="1560570"/>
            <a:ext cx="2532422" cy="3376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611560"/>
            <a:ext cx="6858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В гостях у Берендея</a:t>
            </a:r>
            <a:endParaRPr lang="ru-RU" sz="2000" b="1" cap="none" spc="0" dirty="0">
              <a:ln w="1905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074" y="5364088"/>
            <a:ext cx="5028969" cy="3361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C:\Users\dupak\Desktop\Фото для отчёта\Берендей\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0275">
            <a:off x="3523100" y="1959015"/>
            <a:ext cx="2478383" cy="3304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2947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upak\Desktop\Фото для отчёта\Лучш. отряд\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80" y="1259632"/>
            <a:ext cx="5904656" cy="3937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dupak\Desktop\Фото для отчёта\награжд\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80" y="5508104"/>
            <a:ext cx="243027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dupak\Desktop\Фото для отчёта\Лучш. отряд\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8318" y="5508104"/>
            <a:ext cx="334771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395536"/>
            <a:ext cx="6858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От мечты до достижений</a:t>
            </a:r>
            <a:endParaRPr lang="ru-RU" sz="2000" b="1" cap="none" spc="0" dirty="0">
              <a:ln w="1905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251520"/>
            <a:ext cx="6858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Награждение </a:t>
            </a:r>
            <a:r>
              <a:rPr lang="ru-RU" sz="2000" b="1" dirty="0" smtClean="0">
                <a:ln w="1905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воспитанников и вожатых </a:t>
            </a:r>
            <a:r>
              <a:rPr lang="ru-RU" sz="2000" b="1" dirty="0" smtClean="0">
                <a:ln w="1905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детских лагерей</a:t>
            </a:r>
            <a:endParaRPr lang="ru-RU" sz="2000" b="1" cap="none" spc="0" dirty="0">
              <a:ln w="1905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pic>
        <p:nvPicPr>
          <p:cNvPr id="12" name="Рисунок 11" descr="CCF29102017_0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0648" y="1115617"/>
            <a:ext cx="1948143" cy="3456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6293" y="1115616"/>
            <a:ext cx="2522263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7072" y="1115616"/>
            <a:ext cx="2592288" cy="3459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CCF29102017_000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0648" y="5364088"/>
            <a:ext cx="2035611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2244" y="5364089"/>
            <a:ext cx="2472860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8773" y="5364087"/>
            <a:ext cx="2510587" cy="3528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20688" y="4788024"/>
            <a:ext cx="5832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entury Gothic" panose="020B0502020202020204" pitchFamily="34" charset="0"/>
                <a:cs typeface="Times New Roman" pitchFamily="18" charset="0"/>
              </a:rPr>
              <a:t>105 человек получили грамоты за победы в конкурсах</a:t>
            </a:r>
            <a:endParaRPr lang="ru-RU" sz="1600" dirty="0">
              <a:latin typeface="Century Gothic" panose="020B0502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478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76672" y="251520"/>
            <a:ext cx="6048672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Законы жизни отряда: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«Закон творчества» (все организуем необычно, ярко, интересно);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«Закон человечности» (при встречах царит атмосфера доброжелательности, заботы);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«Закон самоуправления» (все участвуют в подготовке, проведении и</a:t>
            </a:r>
            <a:r>
              <a:rPr lang="ru-RU" sz="1200" dirty="0" smtClean="0">
                <a:latin typeface="Century Gothic" pitchFamily="34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анализе дел).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Традиции: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социально-значимая деятельность;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приём вожатых-новичков в студенческий педагогический отряд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«Альтаир»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посвящение новичков в отряд «Альтаир»;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подготовка и проведение семинаров для вожатых, занятий школы современного вожатого, инструктивно-методического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лагерного сбора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у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частие в мероприятиях разного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уровня.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Символы, атрибуты: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форма у каждого педагогического отряда своя.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pic>
        <p:nvPicPr>
          <p:cNvPr id="4099" name="Picture 3" descr="C:\Users\dupak\Desktop\фото Итоги летней педагогический практики\Новая папка\_MG_6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1008" y="3491880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dupak\Desktop\фото Итоги летней педагогический практики\Новая папка\_MG_66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640" y="6228184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908720" y="8316416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itchFamily="34" charset="0"/>
                <a:cs typeface="Times New Roman" pitchFamily="18" charset="0"/>
              </a:rPr>
              <a:t>Санаторий </a:t>
            </a:r>
            <a:r>
              <a:rPr lang="ru-RU" sz="1400" b="1" dirty="0" smtClean="0">
                <a:latin typeface="Century Gothic" pitchFamily="34" charset="0"/>
                <a:cs typeface="Times New Roman" pitchFamily="18" charset="0"/>
              </a:rPr>
              <a:t>«Вита»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052736" y="5580112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itchFamily="34" charset="0"/>
                <a:cs typeface="Times New Roman" pitchFamily="18" charset="0"/>
              </a:rPr>
              <a:t>ДОК «Дружба»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861048" y="5632375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itchFamily="34" charset="0"/>
                <a:cs typeface="Times New Roman" pitchFamily="18" charset="0"/>
              </a:rPr>
              <a:t>СПО «Горизонт-ВСПК»</a:t>
            </a:r>
          </a:p>
        </p:txBody>
      </p:sp>
      <p:pic>
        <p:nvPicPr>
          <p:cNvPr id="4102" name="Picture 6" descr="C:\Users\dupak\Desktop\_MG_61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648" y="3491881"/>
            <a:ext cx="302433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4221088" y="8244408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itchFamily="34" charset="0"/>
                <a:cs typeface="Times New Roman" pitchFamily="18" charset="0"/>
              </a:rPr>
              <a:t>ООО ДОЛ «ВС»</a:t>
            </a:r>
            <a:endParaRPr lang="ru-RU" sz="1400" dirty="0"/>
          </a:p>
        </p:txBody>
      </p:sp>
      <p:pic>
        <p:nvPicPr>
          <p:cNvPr id="4103" name="Picture 7" descr="C:\Users\dupak\Desktop\фото Итоги летней педагогический практики\Новая папка\_MG_66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3016" y="6228184"/>
            <a:ext cx="2952328" cy="1968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Горизонтальный свиток 30"/>
          <p:cNvSpPr/>
          <p:nvPr/>
        </p:nvSpPr>
        <p:spPr>
          <a:xfrm>
            <a:off x="4149080" y="1907704"/>
            <a:ext cx="2016224" cy="1368152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Горизонтальный свиток 32"/>
          <p:cNvSpPr/>
          <p:nvPr/>
        </p:nvSpPr>
        <p:spPr>
          <a:xfrm>
            <a:off x="4293096" y="5940152"/>
            <a:ext cx="2016224" cy="1368152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Горизонтальный свиток 29"/>
          <p:cNvSpPr/>
          <p:nvPr/>
        </p:nvSpPr>
        <p:spPr>
          <a:xfrm>
            <a:off x="908720" y="6084168"/>
            <a:ext cx="2016224" cy="1368152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Вертикальный свиток 34"/>
          <p:cNvSpPr/>
          <p:nvPr/>
        </p:nvSpPr>
        <p:spPr>
          <a:xfrm>
            <a:off x="2564904" y="3491880"/>
            <a:ext cx="2160240" cy="2376264"/>
          </a:xfrm>
          <a:prstGeom prst="verticalScroll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Горизонтальный свиток 33"/>
          <p:cNvSpPr/>
          <p:nvPr/>
        </p:nvSpPr>
        <p:spPr>
          <a:xfrm>
            <a:off x="2564904" y="7452320"/>
            <a:ext cx="2016224" cy="1368152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Горизонтальный свиток 31"/>
          <p:cNvSpPr/>
          <p:nvPr/>
        </p:nvSpPr>
        <p:spPr>
          <a:xfrm>
            <a:off x="4797152" y="3995936"/>
            <a:ext cx="2016224" cy="1368152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Горизонтальный свиток 21"/>
          <p:cNvSpPr/>
          <p:nvPr/>
        </p:nvSpPr>
        <p:spPr>
          <a:xfrm>
            <a:off x="116632" y="4139952"/>
            <a:ext cx="2016224" cy="1368152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60648" y="4355976"/>
            <a:ext cx="1872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Работа в лагерях Волгоградской обл., Краснодарского края,  Смоленской обл.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6712" y="6399783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Century Gothic" panose="020B0502020202020204" pitchFamily="34" charset="0"/>
                <a:cs typeface="Times New Roman" pitchFamily="18" charset="0"/>
              </a:rPr>
              <a:t>Возможность пройти производственную практику</a:t>
            </a:r>
            <a:endParaRPr lang="ru-RU" sz="1200" dirty="0"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92896" y="7956376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Заработная плата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09120" y="644420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Самостоятельная работа студента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82458" y="4355976"/>
            <a:ext cx="1758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Уникальный опыт и новые возможности для карьеры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93096" y="2195736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Century Gothic" panose="020B0502020202020204" pitchFamily="34" charset="0"/>
                <a:cs typeface="Times New Roman" pitchFamily="18" charset="0"/>
              </a:rPr>
              <a:t>Участие в конкурсах профессионального мастерства,  конференциях, слётах</a:t>
            </a:r>
            <a:endParaRPr lang="ru-RU" sz="1200" dirty="0"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36912" y="4152726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anose="020B0502020202020204" pitchFamily="34" charset="0"/>
              </a:rPr>
              <a:t>Работать вожатым – здорово!</a:t>
            </a:r>
          </a:p>
        </p:txBody>
      </p:sp>
      <p:sp>
        <p:nvSpPr>
          <p:cNvPr id="29" name="Горизонтальный свиток 28"/>
          <p:cNvSpPr/>
          <p:nvPr/>
        </p:nvSpPr>
        <p:spPr>
          <a:xfrm>
            <a:off x="908720" y="1979712"/>
            <a:ext cx="2016224" cy="1368152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52736" y="2123728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Воплощение в жизнь своих самых ярких идей в детском оздоровительном лагере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0" y="539552"/>
            <a:ext cx="6858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Профессиональные компетенции вожатых сформированные в период работы ДОЛ</a:t>
            </a:r>
            <a:endParaRPr lang="ru-RU" sz="2000" b="1" cap="none" spc="0" dirty="0">
              <a:ln w="1905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680" y="1763688"/>
            <a:ext cx="597666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Конкурс проводился с июня по сентябрь 2018 года. В Конкурсе приняло участие 57организаций различных форм собственности, реализующих на своей базе курсы/программы подготовки вожатых. Целями которого были</a:t>
            </a:r>
            <a:r>
              <a:rPr lang="en-US" sz="1400" dirty="0" smtClean="0">
                <a:latin typeface="Century Gothic" pitchFamily="34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–</a:t>
            </a:r>
            <a:r>
              <a:rPr lang="en-US" sz="1400" dirty="0" smtClean="0">
                <a:latin typeface="Century Gothic" pitchFamily="34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совершенствование кадровой политики по подготовке вожатых для организаций отдыха детей и их оздоровлении</a:t>
            </a:r>
            <a:r>
              <a:rPr lang="en-US" sz="1400" dirty="0" smtClean="0">
                <a:latin typeface="Century Gothic" pitchFamily="34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–  повышение их профессионального уровня</a:t>
            </a:r>
            <a:r>
              <a:rPr lang="en-US" sz="1400" dirty="0" smtClean="0">
                <a:latin typeface="Century Gothic" pitchFamily="34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–  развитие института вожатства. </a:t>
            </a:r>
          </a:p>
          <a:p>
            <a:pPr algn="just"/>
            <a:r>
              <a:rPr lang="ru-RU" sz="1400" b="1" i="1" dirty="0" smtClean="0">
                <a:latin typeface="Century Gothic" pitchFamily="34" charset="0"/>
                <a:cs typeface="Times New Roman" pitchFamily="18" charset="0"/>
              </a:rPr>
              <a:t>В номинации «Лучшая программа подготовки вожатых, реализующаяся на базе государственного учреждения» ГАПОУ «ВСПК» занял 3-е место.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1" y="120278"/>
            <a:ext cx="6858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Gothic" pitchFamily="34" charset="0"/>
              </a:rPr>
              <a:t>Достижения СПО</a:t>
            </a:r>
            <a:endParaRPr lang="ru-RU" sz="3200" b="1" dirty="0">
              <a:ln w="3155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842100"/>
            <a:ext cx="6858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Подведены итоги Всероссийского конкурса курсов подготовки вожатых «Будь вожатым»</a:t>
            </a:r>
            <a:endParaRPr lang="ru-RU" sz="2000" b="1" cap="none" spc="0" dirty="0">
              <a:ln w="1905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pic>
        <p:nvPicPr>
          <p:cNvPr id="12290" name="Picture 2" descr="http://vspc34.ru/images/konkurs_bud_vog/konkurs_bud_vo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80" y="4427984"/>
            <a:ext cx="6016669" cy="3384376"/>
          </a:xfrm>
          <a:prstGeom prst="rect">
            <a:avLst/>
          </a:prstGeom>
          <a:noFill/>
        </p:spPr>
      </p:pic>
      <p:sp>
        <p:nvSpPr>
          <p:cNvPr id="8" name="Прямоугольник 7">
            <a:hlinkClick r:id="rId5"/>
          </p:cNvPr>
          <p:cNvSpPr/>
          <p:nvPr/>
        </p:nvSpPr>
        <p:spPr>
          <a:xfrm>
            <a:off x="648072" y="8100392"/>
            <a:ext cx="1196752" cy="43204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itchFamily="34" charset="0"/>
              </a:rPr>
              <a:t>Ссылка</a:t>
            </a:r>
            <a:endParaRPr lang="ru-RU" dirty="0"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28800" y="6228184"/>
            <a:ext cx="39604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a-Latn" sz="1100" dirty="0" smtClean="0">
                <a:latin typeface="Century Gothic" pitchFamily="34" charset="0"/>
              </a:rPr>
              <a:t>http://vspc34.ru/index.php?option=com_content&amp;view=article&amp;id=2537:-l-r&amp;catid=1:last-news&amp;Itemid=14</a:t>
            </a:r>
            <a:endParaRPr lang="ru-RU" sz="11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07504"/>
            <a:ext cx="6858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Результаты онлайн-конкурса «Я б в вожатые пошел» в рамках всероссийского проекта «Вожатые в школе» </a:t>
            </a:r>
            <a:endParaRPr lang="ru-RU" sz="2000" b="1" cap="none" spc="0" dirty="0">
              <a:ln w="1905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pic>
        <p:nvPicPr>
          <p:cNvPr id="8194" name="Picture 2" descr="http://vspc34.ru/images/Rezult_vogatie_18/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8695" y="3851920"/>
            <a:ext cx="2294281" cy="1656184"/>
          </a:xfrm>
          <a:prstGeom prst="rect">
            <a:avLst/>
          </a:prstGeom>
          <a:noFill/>
        </p:spPr>
      </p:pic>
      <p:pic>
        <p:nvPicPr>
          <p:cNvPr id="8196" name="Picture 4" descr="http://vspc34.ru/images/Rezult_vogatie_18/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6992" y="3851920"/>
            <a:ext cx="2294281" cy="165618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04664" y="1112709"/>
            <a:ext cx="612068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По результатам онлайн - конкурса «Я б в вожатые пошел» в рамках всероссийского проекта «Вожатые – школе», который проводился в целях популяризации и поднятия престижа вожатской деятельности в общеобразовательных учреждениях среди студенческой молодежи, победителями Южного Федерального округа стали:</a:t>
            </a:r>
          </a:p>
          <a:p>
            <a:pPr algn="just"/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1. </a:t>
            </a:r>
            <a:r>
              <a:rPr lang="ru-RU" sz="1400" dirty="0" err="1" smtClean="0">
                <a:latin typeface="Century Gothic" pitchFamily="34" charset="0"/>
                <a:cs typeface="Times New Roman" pitchFamily="18" charset="0"/>
              </a:rPr>
              <a:t>Боровкова</a:t>
            </a:r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 Кристина</a:t>
            </a:r>
          </a:p>
          <a:p>
            <a:pPr algn="just"/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2. Зинченко Виктория</a:t>
            </a:r>
          </a:p>
          <a:p>
            <a:pPr algn="just"/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3. Новикова </a:t>
            </a:r>
            <a:r>
              <a:rPr lang="ru-RU" sz="1400" dirty="0" err="1" smtClean="0">
                <a:latin typeface="Century Gothic" pitchFamily="34" charset="0"/>
                <a:cs typeface="Times New Roman" pitchFamily="18" charset="0"/>
              </a:rPr>
              <a:t>Элина</a:t>
            </a:r>
            <a:endParaRPr lang="ru-RU" sz="1400" dirty="0" smtClean="0">
              <a:latin typeface="Century Gothic" pitchFamily="34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4. </a:t>
            </a:r>
            <a:r>
              <a:rPr lang="ru-RU" sz="1400" dirty="0" err="1" smtClean="0">
                <a:latin typeface="Century Gothic" pitchFamily="34" charset="0"/>
                <a:cs typeface="Times New Roman" pitchFamily="18" charset="0"/>
              </a:rPr>
              <a:t>Яваева</a:t>
            </a:r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 Юля</a:t>
            </a:r>
          </a:p>
          <a:p>
            <a:pPr algn="just"/>
            <a:r>
              <a:rPr lang="ru-RU" sz="1400" dirty="0" smtClean="0">
                <a:latin typeface="Century Gothic" pitchFamily="34" charset="0"/>
                <a:cs typeface="Times New Roman" pitchFamily="18" charset="0"/>
              </a:rPr>
              <a:t>5. Окулова Наталья</a:t>
            </a:r>
          </a:p>
          <a:p>
            <a:endParaRPr lang="ru-RU" dirty="0"/>
          </a:p>
        </p:txBody>
      </p:sp>
      <p:pic>
        <p:nvPicPr>
          <p:cNvPr id="10" name="Picture 6" descr="http://vspc34.ru/images/Rezult_vogatie_18/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8696" y="5580112"/>
            <a:ext cx="2294280" cy="1656184"/>
          </a:xfrm>
          <a:prstGeom prst="rect">
            <a:avLst/>
          </a:prstGeom>
          <a:noFill/>
        </p:spPr>
      </p:pic>
      <p:pic>
        <p:nvPicPr>
          <p:cNvPr id="11" name="Picture 10" descr="http://vspc34.ru/images/Rezult_vogatie_18/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6992" y="5567697"/>
            <a:ext cx="2304256" cy="1668599"/>
          </a:xfrm>
          <a:prstGeom prst="rect">
            <a:avLst/>
          </a:prstGeom>
          <a:noFill/>
        </p:spPr>
      </p:pic>
      <p:pic>
        <p:nvPicPr>
          <p:cNvPr id="12" name="Picture 8" descr="http://vspc34.ru/images/Rezult_vogatie_18/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2856" y="7308304"/>
            <a:ext cx="2294279" cy="1656184"/>
          </a:xfrm>
          <a:prstGeom prst="rect">
            <a:avLst/>
          </a:prstGeom>
          <a:noFill/>
        </p:spPr>
      </p:pic>
      <p:sp>
        <p:nvSpPr>
          <p:cNvPr id="13" name="Прямоугольник 12">
            <a:hlinkClick r:id="rId9"/>
          </p:cNvPr>
          <p:cNvSpPr/>
          <p:nvPr/>
        </p:nvSpPr>
        <p:spPr>
          <a:xfrm>
            <a:off x="648072" y="8100392"/>
            <a:ext cx="1196752" cy="43204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itchFamily="34" charset="0"/>
              </a:rPr>
              <a:t>Ссылка</a:t>
            </a:r>
            <a:endParaRPr lang="ru-RU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23528"/>
            <a:ext cx="6858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Конкурс профессионального мастерства</a:t>
            </a:r>
            <a:endParaRPr lang="ru-RU" sz="2000" b="1" cap="none" spc="0" dirty="0">
              <a:ln w="1905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pic>
        <p:nvPicPr>
          <p:cNvPr id="4" name="Picture 2" descr="https://pp.userapi.com/c847017/v847017987/101133/RZ6LVxOBzT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06" y="1763688"/>
            <a:ext cx="661996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648" y="467544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latin typeface="Century Gothic" panose="020B0502020202020204" pitchFamily="34" charset="0"/>
              </a:rPr>
              <a:t>Боровкова Кристина Владимировна</a:t>
            </a:r>
          </a:p>
          <a:p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6992" y="467544"/>
            <a:ext cx="2896004" cy="45821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4704" y="1944872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«Я </a:t>
            </a:r>
            <a:r>
              <a:rPr lang="ru-RU" dirty="0">
                <a:latin typeface="Century Gothic" panose="020B0502020202020204" pitchFamily="34" charset="0"/>
              </a:rPr>
              <a:t>хочу стать </a:t>
            </a:r>
            <a:r>
              <a:rPr lang="ru-RU" dirty="0" smtClean="0">
                <a:latin typeface="Century Gothic" panose="020B0502020202020204" pitchFamily="34" charset="0"/>
              </a:rPr>
              <a:t>вожатым, </a:t>
            </a:r>
            <a:r>
              <a:rPr lang="ru-RU" dirty="0">
                <a:latin typeface="Century Gothic" panose="020B0502020202020204" pitchFamily="34" charset="0"/>
              </a:rPr>
              <a:t>потому что…»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4634" y="3120482"/>
            <a:ext cx="3114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Century Gothic" panose="020B0502020202020204" pitchFamily="34" charset="0"/>
              </a:rPr>
              <a:t>Я </a:t>
            </a:r>
            <a:r>
              <a:rPr lang="ru-RU" sz="1600" dirty="0">
                <a:latin typeface="Century Gothic" panose="020B0502020202020204" pitchFamily="34" charset="0"/>
              </a:rPr>
              <a:t>лидер, человек, который способен повести за собой! А это очень важно при работе вожатого.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4634" y="4357055"/>
            <a:ext cx="3114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Century Gothic" panose="020B0502020202020204" pitchFamily="34" charset="0"/>
              </a:rPr>
              <a:t>Я люблю учиться чему-то новому, и могу поделиться своими знаниями с детьми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4634" y="5347407"/>
            <a:ext cx="6264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Century Gothic" panose="020B0502020202020204" pitchFamily="34" charset="0"/>
              </a:rPr>
              <a:t>Я люблю работать с детьми. И сейчас, получая педагогическое образование, я уверенно могу сказать, что мне это нравится, и я готова отдавать свое сердце детям!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4704" y="1944872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«Я </a:t>
            </a:r>
            <a:r>
              <a:rPr lang="ru-RU" dirty="0">
                <a:latin typeface="Century Gothic" panose="020B0502020202020204" pitchFamily="34" charset="0"/>
              </a:rPr>
              <a:t>хочу стать </a:t>
            </a:r>
            <a:r>
              <a:rPr lang="ru-RU" dirty="0" smtClean="0">
                <a:latin typeface="Century Gothic" panose="020B0502020202020204" pitchFamily="34" charset="0"/>
              </a:rPr>
              <a:t>вожатым, </a:t>
            </a:r>
            <a:r>
              <a:rPr lang="ru-RU" dirty="0">
                <a:latin typeface="Century Gothic" panose="020B0502020202020204" pitchFamily="34" charset="0"/>
              </a:rPr>
              <a:t>потому что…»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648" y="467544"/>
            <a:ext cx="1944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latin typeface="Century Gothic" panose="020B0502020202020204" pitchFamily="34" charset="0"/>
              </a:rPr>
              <a:t>Яваева Юлия Нязировна</a:t>
            </a:r>
          </a:p>
          <a:p>
            <a:endParaRPr lang="ru-RU" sz="2400" b="1" i="1" dirty="0">
              <a:latin typeface="Century Gothic" panose="020B0502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4150" y="467544"/>
            <a:ext cx="2953162" cy="46964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1198" y="3212099"/>
            <a:ext cx="2879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Мне нравится воплощать идеи детей в реальность.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0648" y="3921074"/>
            <a:ext cx="288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Century Gothic" panose="020B0502020202020204" pitchFamily="34" charset="0"/>
              </a:rPr>
              <a:t>Я люблю интересно проводить время с детьми, учить их чему-то новому, а также учиться у них.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7542" y="5511466"/>
            <a:ext cx="537321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Century Gothic" panose="020B0502020202020204" pitchFamily="34" charset="0"/>
              </a:rPr>
              <a:t>Юлия Яваева, Так зовут меня.</a:t>
            </a:r>
          </a:p>
          <a:p>
            <a:pPr algn="ctr"/>
            <a:r>
              <a:rPr lang="ru-RU" sz="1400" dirty="0">
                <a:latin typeface="Century Gothic" panose="020B0502020202020204" pitchFamily="34" charset="0"/>
              </a:rPr>
              <a:t>Очень интересная личность у меня.</a:t>
            </a:r>
          </a:p>
          <a:p>
            <a:pPr algn="ctr"/>
            <a:r>
              <a:rPr lang="ru-RU" sz="1400" dirty="0">
                <a:latin typeface="Century Gothic" panose="020B0502020202020204" pitchFamily="34" charset="0"/>
              </a:rPr>
              <a:t>Я разносторонняя, скромная краса.</a:t>
            </a:r>
          </a:p>
          <a:p>
            <a:pPr algn="ctr"/>
            <a:r>
              <a:rPr lang="ru-RU" sz="1400" dirty="0">
                <a:latin typeface="Century Gothic" panose="020B0502020202020204" pitchFamily="34" charset="0"/>
              </a:rPr>
              <a:t>В этом конкурсе участвую не зря.</a:t>
            </a:r>
          </a:p>
          <a:p>
            <a:pPr algn="ctr"/>
            <a:r>
              <a:rPr lang="ru-RU" sz="1400" dirty="0">
                <a:latin typeface="Century Gothic" panose="020B0502020202020204" pitchFamily="34" charset="0"/>
              </a:rPr>
              <a:t>Нужно рассказать Вам немного о себе,</a:t>
            </a:r>
          </a:p>
          <a:p>
            <a:pPr algn="ctr"/>
            <a:r>
              <a:rPr lang="ru-RU" sz="1400" dirty="0">
                <a:latin typeface="Century Gothic" panose="020B0502020202020204" pitchFamily="34" charset="0"/>
              </a:rPr>
              <a:t>Ну, тогда послушайте.</a:t>
            </a:r>
          </a:p>
          <a:p>
            <a:pPr algn="ctr"/>
            <a:r>
              <a:rPr lang="ru-RU" sz="1400" dirty="0">
                <a:latin typeface="Century Gothic" panose="020B0502020202020204" pitchFamily="34" charset="0"/>
              </a:rPr>
              <a:t>Родом я из Ленинска, город такой есть,</a:t>
            </a:r>
          </a:p>
          <a:p>
            <a:pPr algn="ctr"/>
            <a:r>
              <a:rPr lang="ru-RU" sz="1400" dirty="0">
                <a:latin typeface="Century Gothic" panose="020B0502020202020204" pitchFamily="34" charset="0"/>
              </a:rPr>
              <a:t>В Волгоградской области, на Ахтубе - реке.</a:t>
            </a:r>
          </a:p>
          <a:p>
            <a:pPr algn="ctr"/>
            <a:r>
              <a:rPr lang="ru-RU" sz="1400" dirty="0">
                <a:latin typeface="Century Gothic" panose="020B0502020202020204" pitchFamily="34" charset="0"/>
              </a:rPr>
              <a:t>Учусь в ГАПОУ «ВСПК».</a:t>
            </a:r>
          </a:p>
          <a:p>
            <a:pPr algn="ctr"/>
            <a:r>
              <a:rPr lang="ru-RU" sz="1400" dirty="0">
                <a:latin typeface="Century Gothic" panose="020B0502020202020204" pitchFamily="34" charset="0"/>
              </a:rPr>
              <a:t>Этим летом в лагере побывала я,</a:t>
            </a:r>
          </a:p>
          <a:p>
            <a:pPr algn="ctr"/>
            <a:r>
              <a:rPr lang="ru-RU" sz="1400" dirty="0">
                <a:latin typeface="Century Gothic" panose="020B0502020202020204" pitchFamily="34" charset="0"/>
              </a:rPr>
              <a:t>И очень много нового узнала для себя.</a:t>
            </a:r>
          </a:p>
          <a:p>
            <a:pPr algn="ctr"/>
            <a:r>
              <a:rPr lang="ru-RU" sz="1400" dirty="0">
                <a:latin typeface="Century Gothic" panose="020B0502020202020204" pitchFamily="34" charset="0"/>
              </a:rPr>
              <a:t>Трудности случались, но это не беда</a:t>
            </a:r>
          </a:p>
          <a:p>
            <a:pPr algn="ctr"/>
            <a:r>
              <a:rPr lang="ru-RU" sz="1400" dirty="0">
                <a:latin typeface="Century Gothic" panose="020B0502020202020204" pitchFamily="34" charset="0"/>
              </a:rPr>
              <a:t>Ведь дети это главное в жизни у меня.</a:t>
            </a:r>
          </a:p>
          <a:p>
            <a:pPr algn="ctr"/>
            <a:r>
              <a:rPr lang="ru-RU" sz="1400" dirty="0">
                <a:latin typeface="Century Gothic" panose="020B0502020202020204" pitchFamily="34" charset="0"/>
              </a:rPr>
              <a:t>Любовь в «</a:t>
            </a:r>
            <a:r>
              <a:rPr lang="ru-RU" sz="1400" dirty="0" err="1">
                <a:latin typeface="Century Gothic" panose="020B0502020202020204" pitchFamily="34" charset="0"/>
              </a:rPr>
              <a:t>вожатство</a:t>
            </a:r>
            <a:r>
              <a:rPr lang="ru-RU" sz="1400" dirty="0">
                <a:latin typeface="Century Gothic" panose="020B0502020202020204" pitchFamily="34" charset="0"/>
              </a:rPr>
              <a:t>» сильная</a:t>
            </a:r>
          </a:p>
          <a:p>
            <a:pPr algn="ctr"/>
            <a:r>
              <a:rPr lang="ru-RU" sz="1400" dirty="0">
                <a:latin typeface="Century Gothic" panose="020B0502020202020204" pitchFamily="34" charset="0"/>
              </a:rPr>
              <a:t>На конкурс привела.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4704" y="1944872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«Я </a:t>
            </a:r>
            <a:r>
              <a:rPr lang="ru-RU" dirty="0">
                <a:latin typeface="Century Gothic" panose="020B0502020202020204" pitchFamily="34" charset="0"/>
              </a:rPr>
              <a:t>хочу стать </a:t>
            </a:r>
            <a:r>
              <a:rPr lang="ru-RU" dirty="0" smtClean="0">
                <a:latin typeface="Century Gothic" panose="020B0502020202020204" pitchFamily="34" charset="0"/>
              </a:rPr>
              <a:t>вожатым, </a:t>
            </a:r>
            <a:r>
              <a:rPr lang="ru-RU" dirty="0">
                <a:latin typeface="Century Gothic" panose="020B0502020202020204" pitchFamily="34" charset="0"/>
              </a:rPr>
              <a:t>потому что…»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9708" y="323528"/>
            <a:ext cx="2449612" cy="33123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0648" y="467544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latin typeface="Century Gothic" panose="020B0502020202020204" pitchFamily="34" charset="0"/>
              </a:rPr>
              <a:t>Новикова Элина Алексеевна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640" y="3145201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Century Gothic" panose="020B0502020202020204" pitchFamily="34" charset="0"/>
              </a:rPr>
              <a:t>Огромное влияние на меня оказала моя школьная вожатая пионерского отряда, в котором я состояла в качестве барабанщика.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5105" y="4644008"/>
            <a:ext cx="3083854" cy="4111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23528"/>
            <a:ext cx="6858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Отзывы работодателей</a:t>
            </a:r>
            <a:endParaRPr lang="ru-RU" sz="2000" b="1" cap="none" spc="0" dirty="0">
              <a:ln w="1905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4" cstate="print"/>
          <a:srcRect l="24286" t="12143" r="42816" b="4286"/>
          <a:stretch>
            <a:fillRect/>
          </a:stretch>
        </p:blipFill>
        <p:spPr bwMode="auto">
          <a:xfrm>
            <a:off x="260648" y="5364088"/>
            <a:ext cx="172819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user\Desktop\Новая папка (2)\ww2x5cpIEa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8" y="3131840"/>
            <a:ext cx="3240360" cy="2159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6" cstate="print"/>
          <a:srcRect l="23916" t="12143" r="42682" b="4476"/>
          <a:stretch>
            <a:fillRect/>
          </a:stretch>
        </p:blipFill>
        <p:spPr bwMode="auto">
          <a:xfrm>
            <a:off x="4005064" y="3131840"/>
            <a:ext cx="2592288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user\Desktop\Новая папка (2)\J4gxslkRNK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0848" y="5508104"/>
            <a:ext cx="1944216" cy="2844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4664" y="1403648"/>
            <a:ext cx="59766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Century Gothic" pitchFamily="34" charset="0"/>
              </a:rPr>
              <a:t>Работодатели дают отличную оценку студенческому отряду СПО «Альтаир». Добросовестный и креативный подход к работе был по достоинству оценен руководством вышеуказанных лагерей, предложившим отряду продолжить сотрудничество в следующем году.</a:t>
            </a:r>
            <a:endParaRPr lang="ru-RU" sz="14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323528"/>
            <a:ext cx="6858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Отзывы отдыхающих</a:t>
            </a:r>
            <a:endParaRPr lang="ru-RU" sz="2000" b="1" cap="none" spc="0" dirty="0">
              <a:ln w="1905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pic>
        <p:nvPicPr>
          <p:cNvPr id="2049" name="Picture 1" descr="C:\Users\dupak\Desktop\отзыв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673" y="1688171"/>
            <a:ext cx="6048672" cy="19477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dupak\Desktop\отзыв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672" y="4301146"/>
            <a:ext cx="6048672" cy="84691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dupak\Desktop\отзыв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672" y="5936332"/>
            <a:ext cx="5913438" cy="7239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8760" y="971600"/>
            <a:ext cx="4464496" cy="4566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430778" y="5682024"/>
            <a:ext cx="4158462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Arial" pitchFamily="34" charset="0"/>
              </a:rPr>
              <a:t>400094 г. Волгоград, ул. Кутузовская, д. 5.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Arial" pitchFamily="34" charset="0"/>
              </a:rPr>
              <a:t>Телефон для справок: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Arial" pitchFamily="34" charset="0"/>
              </a:rPr>
              <a:t>8(8442) 58-72-29 (отдел учебно-производственной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Arial" pitchFamily="34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Arial" pitchFamily="34" charset="0"/>
              </a:rPr>
              <a:t>практики)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Arial" pitchFamily="34" charset="0"/>
              </a:rPr>
              <a:t>e-mail: www.sherstyugina_eg@mail.ru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996952" y="7596336"/>
            <a:ext cx="1080120" cy="1056117"/>
            <a:chOff x="4211638" y="5445125"/>
            <a:chExt cx="1093787" cy="1030288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1638" y="5445125"/>
              <a:ext cx="1093787" cy="10302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4716463" y="5661025"/>
              <a:ext cx="576262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0648" y="323528"/>
            <a:ext cx="64087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2701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Аналитический отчёт</a:t>
            </a:r>
            <a:endParaRPr lang="ru-RU" sz="1600" dirty="0" smtClean="0">
              <a:latin typeface="Century Gothic" pitchFamily="34" charset="0"/>
            </a:endParaRPr>
          </a:p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Производственная деятельность</a:t>
            </a:r>
          </a:p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Century Gothic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400" b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Подготовительный период. </a:t>
            </a:r>
            <a:endParaRPr lang="ru-RU" sz="1400" b="1" dirty="0" smtClean="0">
              <a:latin typeface="Century Gothic" pitchFamily="34" charset="0"/>
            </a:endParaRPr>
          </a:p>
          <a:p>
            <a:pPr lvl="0" indent="3603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Даже не верится, что 2000 год это уже история.  История рождения нашего студенческого педагогического отряда.  </a:t>
            </a:r>
            <a:endParaRPr lang="ru-RU" sz="1200" dirty="0" smtClean="0">
              <a:latin typeface="Century Gothic" pitchFamily="34" charset="0"/>
            </a:endParaRPr>
          </a:p>
          <a:p>
            <a:pPr lvl="0" indent="3603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Студенческий педагогический отряд «Альтаир» объединяет в своём составе студентов колледжа </a:t>
            </a:r>
            <a:r>
              <a:rPr lang="en-US" sz="12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ru-RU" sz="12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и </a:t>
            </a:r>
            <a:r>
              <a:rPr lang="en-US" sz="12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ru-RU" sz="12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курсов. Ежегодно состав обновляется (за счёт вновь поступивших студентов и выбывающих выпускников колледжа). Количество членов отряда ежегодно колеблется от 130 до 170 человек</a:t>
            </a:r>
            <a:r>
              <a:rPr lang="en-US" sz="12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ru-RU" sz="12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в зависимости от количества обучающихся в колледже).</a:t>
            </a:r>
          </a:p>
          <a:p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101594" y="3262947"/>
          <a:ext cx="496855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2843808"/>
            <a:ext cx="685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entury Gothic" pitchFamily="34" charset="0"/>
              </a:rPr>
              <a:t>Количественный состав СПО «Альтаир»</a:t>
            </a:r>
            <a:endParaRPr lang="ru-RU" sz="1400" b="1" dirty="0"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648" y="5364088"/>
            <a:ext cx="640871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u="sng" dirty="0" smtClean="0">
                <a:latin typeface="Century Gothic" pitchFamily="34" charset="0"/>
                <a:cs typeface="Times New Roman" pitchFamily="18" charset="0"/>
              </a:rPr>
              <a:t>Направление деятельности студенческого педагогического отряда «Альтаир»</a:t>
            </a:r>
          </a:p>
          <a:p>
            <a:pPr lvl="0" indent="3603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Работа студентов в качестве вожатых, руководителей кружков в стационарных детских оздоровительных лагерях, пришкольных оздоровительных лагерях, площадках, лагерях труда и отдыха по месту. </a:t>
            </a:r>
          </a:p>
          <a:p>
            <a:pPr indent="360363" algn="just"/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Нашими партнерами стали: ДОК «Дружба» г. Сочи, п. Макопсе; ООО СКО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  <a:cs typeface="Times New Roman" pitchFamily="18" charset="0"/>
              </a:rPr>
              <a:t> «Смена», Краснодарский край, г. Анапа, п. Сукко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  <a:cs typeface="Times New Roman" pitchFamily="18" charset="0"/>
              </a:rPr>
              <a:t>; 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  <a:cs typeface="Times New Roman" pitchFamily="18" charset="0"/>
              </a:rPr>
              <a:t>Санаторий «Вита» ООО 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Краснодарский 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край,</a:t>
            </a:r>
            <a:r>
              <a:rPr lang="en-US" sz="1200" dirty="0" smtClean="0">
                <a:solidFill>
                  <a:schemeClr val="dk1"/>
                </a:solidFill>
                <a:latin typeface="Century Gothic" pitchFamily="34" charset="0"/>
              </a:rPr>
              <a:t> 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г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. Анапа, Пионерский проспект 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253</a:t>
            </a:r>
            <a:r>
              <a:rPr lang="en-US" sz="1200" dirty="0" smtClean="0">
                <a:solidFill>
                  <a:schemeClr val="dk1"/>
                </a:solidFill>
                <a:latin typeface="Century Gothic" pitchFamily="34" charset="0"/>
              </a:rPr>
              <a:t>;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  <a:cs typeface="Times New Roman" pitchFamily="18" charset="0"/>
              </a:rPr>
              <a:t> ДСОЛ «Лазурный»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Краснодарский край, Туапсинский район, с. </a:t>
            </a:r>
            <a:r>
              <a:rPr lang="ru-RU" sz="1200" dirty="0" err="1" smtClean="0">
                <a:solidFill>
                  <a:schemeClr val="dk1"/>
                </a:solidFill>
                <a:latin typeface="Century Gothic" pitchFamily="34" charset="0"/>
              </a:rPr>
              <a:t>Лермонтово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, ул. Ленина, 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8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  <a:cs typeface="Times New Roman" pitchFamily="18" charset="0"/>
              </a:rPr>
              <a:t>; 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  <a:cs typeface="Times New Roman" pitchFamily="18" charset="0"/>
              </a:rPr>
              <a:t>ДСОЛ «Глобус» 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г. Новороссийск, п. Южная </a:t>
            </a:r>
            <a:r>
              <a:rPr lang="ru-RU" sz="1200" dirty="0" err="1" smtClean="0">
                <a:solidFill>
                  <a:schemeClr val="dk1"/>
                </a:solidFill>
                <a:latin typeface="Century Gothic" pitchFamily="34" charset="0"/>
              </a:rPr>
              <a:t>Озереевка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, ул. Ильича 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1</a:t>
            </a:r>
            <a:r>
              <a:rPr lang="en-US" sz="1200" dirty="0" smtClean="0">
                <a:solidFill>
                  <a:schemeClr val="dk1"/>
                </a:solidFill>
                <a:latin typeface="Century Gothic" pitchFamily="34" charset="0"/>
              </a:rPr>
              <a:t>;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ДОЛ ООО «ВС» Волгоградская область, г.Краснослободск</a:t>
            </a:r>
            <a:r>
              <a:rPr lang="en-US" sz="1200" dirty="0" smtClean="0">
                <a:latin typeface="Century Gothic" pitchFamily="34" charset="0"/>
                <a:cs typeface="Times New Roman" pitchFamily="18" charset="0"/>
              </a:rPr>
              <a:t>; 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Волгоградская 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региональная молодежная общественная организация патриотического, культурного, оздоровительного направления «Центр успеха»</a:t>
            </a:r>
            <a:r>
              <a:rPr lang="en-US" sz="1200" dirty="0" smtClean="0">
                <a:solidFill>
                  <a:schemeClr val="dk1"/>
                </a:solidFill>
                <a:latin typeface="Century Gothic" pitchFamily="34" charset="0"/>
              </a:rPr>
              <a:t>; 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Волгоградская региональная молодежная общественная организация содействия образованию «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Интеграл»</a:t>
            </a:r>
            <a:r>
              <a:rPr lang="en-US" sz="1200" dirty="0" smtClean="0">
                <a:solidFill>
                  <a:schemeClr val="dk1"/>
                </a:solidFill>
                <a:latin typeface="Century Gothic" pitchFamily="34" charset="0"/>
              </a:rPr>
              <a:t>; 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Школы</a:t>
            </a:r>
            <a:r>
              <a:rPr lang="en-US" sz="1200" dirty="0" smtClean="0">
                <a:solidFill>
                  <a:schemeClr val="dk1"/>
                </a:solidFill>
                <a:latin typeface="Century Gothic" pitchFamily="34" charset="0"/>
              </a:rPr>
              <a:t>: 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МОУ СШ №40, №101, №85, №135</a:t>
            </a:r>
            <a:r>
              <a:rPr lang="en-US" sz="1200" dirty="0" smtClean="0">
                <a:solidFill>
                  <a:schemeClr val="dk1"/>
                </a:solidFill>
                <a:latin typeface="Century Gothic" pitchFamily="34" charset="0"/>
              </a:rPr>
              <a:t>; 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Детские сады</a:t>
            </a:r>
            <a:r>
              <a:rPr lang="en-US" sz="1200" dirty="0" smtClean="0">
                <a:solidFill>
                  <a:schemeClr val="dk1"/>
                </a:solidFill>
                <a:latin typeface="Century Gothic" pitchFamily="34" charset="0"/>
              </a:rPr>
              <a:t>: 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№25, №90, №128, №155, №180, №66, №85, №302, ЦРР №380, ЦРР №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3</a:t>
            </a:r>
            <a:r>
              <a:rPr lang="en-US" sz="1200" dirty="0" smtClean="0">
                <a:solidFill>
                  <a:schemeClr val="dk1"/>
                </a:solidFill>
                <a:latin typeface="Century Gothic" pitchFamily="34" charset="0"/>
              </a:rPr>
              <a:t>;</a:t>
            </a:r>
            <a:r>
              <a:rPr lang="en-US" sz="1200" dirty="0" smtClean="0">
                <a:latin typeface="Century Gothic" pitchFamily="34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МДОУ «Логов </a:t>
            </a:r>
            <a:r>
              <a:rPr lang="ru-RU" sz="1200" dirty="0" err="1" smtClean="0">
                <a:solidFill>
                  <a:schemeClr val="dk1"/>
                </a:solidFill>
                <a:latin typeface="Century Gothic" pitchFamily="34" charset="0"/>
              </a:rPr>
              <a:t>д</a:t>
            </a:r>
            <a:r>
              <a:rPr lang="en-US" sz="1200" dirty="0" smtClean="0">
                <a:solidFill>
                  <a:schemeClr val="dk1"/>
                </a:solidFill>
                <a:latin typeface="Century Gothic" pitchFamily="34" charset="0"/>
              </a:rPr>
              <a:t>/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с», </a:t>
            </a:r>
            <a:r>
              <a:rPr lang="ru-RU" sz="1200" dirty="0" err="1" smtClean="0">
                <a:solidFill>
                  <a:schemeClr val="dk1"/>
                </a:solidFill>
                <a:latin typeface="Century Gothic" pitchFamily="34" charset="0"/>
              </a:rPr>
              <a:t>Иловлинский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 район, </a:t>
            </a:r>
            <a:r>
              <a:rPr lang="ru-RU" sz="1200" dirty="0" err="1" smtClean="0">
                <a:solidFill>
                  <a:schemeClr val="dk1"/>
                </a:solidFill>
                <a:latin typeface="Century Gothic" pitchFamily="34" charset="0"/>
              </a:rPr>
              <a:t>Клетский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 </a:t>
            </a:r>
            <a:r>
              <a:rPr lang="ru-RU" sz="1200" dirty="0" err="1" smtClean="0">
                <a:solidFill>
                  <a:schemeClr val="dk1"/>
                </a:solidFill>
                <a:latin typeface="Century Gothic" pitchFamily="34" charset="0"/>
              </a:rPr>
              <a:t>д</a:t>
            </a:r>
            <a:r>
              <a:rPr lang="en-US" sz="1200" dirty="0" smtClean="0">
                <a:solidFill>
                  <a:schemeClr val="dk1"/>
                </a:solidFill>
                <a:latin typeface="Century Gothic" pitchFamily="34" charset="0"/>
              </a:rPr>
              <a:t>/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с «Солнышко», МОУ </a:t>
            </a:r>
            <a:r>
              <a:rPr lang="ru-RU" sz="1200" dirty="0" err="1" smtClean="0">
                <a:solidFill>
                  <a:schemeClr val="dk1"/>
                </a:solidFill>
                <a:latin typeface="Century Gothic" pitchFamily="34" charset="0"/>
              </a:rPr>
              <a:t>д</a:t>
            </a:r>
            <a:r>
              <a:rPr lang="en-US" sz="1200" dirty="0" smtClean="0">
                <a:solidFill>
                  <a:schemeClr val="dk1"/>
                </a:solidFill>
                <a:latin typeface="Century Gothic" pitchFamily="34" charset="0"/>
              </a:rPr>
              <a:t>/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с «Звездочка» Краснослободск, </a:t>
            </a:r>
            <a:r>
              <a:rPr lang="ru-RU" sz="1200" dirty="0" err="1" smtClean="0">
                <a:solidFill>
                  <a:schemeClr val="dk1"/>
                </a:solidFill>
                <a:latin typeface="Century Gothic" pitchFamily="34" charset="0"/>
              </a:rPr>
              <a:t>д</a:t>
            </a:r>
            <a:r>
              <a:rPr lang="en-US" sz="1200" dirty="0" smtClean="0">
                <a:solidFill>
                  <a:schemeClr val="dk1"/>
                </a:solidFill>
                <a:latin typeface="Century Gothic" pitchFamily="34" charset="0"/>
              </a:rPr>
              <a:t>/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с №</a:t>
            </a:r>
            <a:r>
              <a:rPr lang="en-US" sz="1200" dirty="0" smtClean="0">
                <a:solidFill>
                  <a:schemeClr val="dk1"/>
                </a:solidFill>
                <a:latin typeface="Century Gothic" pitchFamily="34" charset="0"/>
              </a:rPr>
              <a:t>376, 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№</a:t>
            </a:r>
            <a:r>
              <a:rPr lang="en-US" sz="1200" dirty="0" smtClean="0">
                <a:solidFill>
                  <a:schemeClr val="dk1"/>
                </a:solidFill>
                <a:latin typeface="Century Gothic" pitchFamily="34" charset="0"/>
              </a:rPr>
              <a:t>368, 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№</a:t>
            </a:r>
            <a:r>
              <a:rPr lang="en-US" sz="1200" dirty="0" smtClean="0">
                <a:solidFill>
                  <a:schemeClr val="dk1"/>
                </a:solidFill>
                <a:latin typeface="Century Gothic" pitchFamily="34" charset="0"/>
              </a:rPr>
              <a:t>82, 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г. </a:t>
            </a:r>
            <a:r>
              <a:rPr lang="ru-RU" sz="1200" dirty="0" smtClean="0">
                <a:solidFill>
                  <a:schemeClr val="dk1"/>
                </a:solidFill>
                <a:latin typeface="Century Gothic" pitchFamily="34" charset="0"/>
              </a:rPr>
              <a:t>Волжский</a:t>
            </a:r>
            <a:r>
              <a:rPr lang="en-US" sz="1200" dirty="0" smtClean="0">
                <a:solidFill>
                  <a:schemeClr val="dk1"/>
                </a:solidFill>
                <a:latin typeface="Century Gothic" pitchFamily="34" charset="0"/>
              </a:rPr>
              <a:t>.</a:t>
            </a:r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  <a:cs typeface="Times New Roman" pitchFamily="18" charset="0"/>
            </a:endParaRPr>
          </a:p>
          <a:p>
            <a:pPr indent="360363" algn="just"/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  <a:cs typeface="Times New Roman" pitchFamily="18" charset="0"/>
              </a:rPr>
              <a:t>С руководителями вышеперечисленных организаций были заключены договора о сотрудничестве.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0648" y="395536"/>
            <a:ext cx="6336704" cy="843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u="sng" dirty="0" smtClean="0">
                <a:latin typeface="Century Gothic" pitchFamily="34" charset="0"/>
                <a:cs typeface="Times New Roman" pitchFamily="18" charset="0"/>
              </a:rPr>
              <a:t>Общее руководство деятельности педагогического отряда осуществляют:</a:t>
            </a:r>
          </a:p>
          <a:p>
            <a:pPr marL="263525"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ru-RU" sz="120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Калинин А.С. - директор ГАПОУ «Волгоградский социально-педагогический колледж»</a:t>
            </a:r>
            <a:endParaRPr kumimoji="0" lang="en-US" sz="120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Times New Roman" pitchFamily="18" charset="0"/>
            </a:endParaRPr>
          </a:p>
          <a:p>
            <a:pPr marL="263525"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ru-RU" sz="120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Times New Roman" pitchFamily="18" charset="0"/>
              </a:rPr>
              <a:t> </a:t>
            </a:r>
            <a:r>
              <a:rPr kumimoji="0" lang="ru-RU" sz="1200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Times New Roman" pitchFamily="18" charset="0"/>
              </a:rPr>
              <a:t>Шерстюгина</a:t>
            </a:r>
            <a:r>
              <a:rPr kumimoji="0" lang="ru-RU" sz="120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Times New Roman" pitchFamily="18" charset="0"/>
              </a:rPr>
              <a:t> Е.Г. </a:t>
            </a: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– заместитель директора по УВР (учебно-производственная практика);</a:t>
            </a:r>
            <a:endParaRPr kumimoji="0" lang="ru-RU" sz="120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Times New Roman" pitchFamily="18" charset="0"/>
            </a:endParaRPr>
          </a:p>
          <a:p>
            <a:pPr marL="263525"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 Рыжкова Е.А. – преподаватель кафедры педагогики, руководитель инструктивно-методического лагерного сбора.</a:t>
            </a:r>
            <a:endParaRPr lang="en-US" sz="1200" dirty="0" smtClean="0">
              <a:latin typeface="Century Gothic" pitchFamily="34" charset="0"/>
              <a:cs typeface="Times New Roman" pitchFamily="18" charset="0"/>
            </a:endParaRPr>
          </a:p>
          <a:p>
            <a:pPr marL="263525"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Century Gothic" pitchFamily="34" charset="0"/>
                <a:cs typeface="Times New Roman" pitchFamily="18" charset="0"/>
              </a:rPr>
              <a:t>Грянченко</a:t>
            </a: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 Роман – командир СПО «Альтаир»</a:t>
            </a:r>
          </a:p>
          <a:p>
            <a:pPr lvl="0" indent="3603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20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Times New Roman" pitchFamily="18" charset="0"/>
              </a:rPr>
              <a:t>Теоретическу</a:t>
            </a: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ю и практическую подготовку вожатых обеспечивают методисты по учебной и производственной практике и педагоги дополнительного образования.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latin typeface="Century Gothic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200" b="1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Times New Roman" pitchFamily="18" charset="0"/>
              </a:rPr>
              <a:t>Педагогическая цель вожатского корпуса </a:t>
            </a: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(стратегическая, концептуальная):</a:t>
            </a:r>
          </a:p>
          <a:p>
            <a:pPr indent="3603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20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Times New Roman" pitchFamily="18" charset="0"/>
              </a:rPr>
              <a:t>Воспитание у подростко</a:t>
            </a: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в норм коллективного взаимодействия и творческой самореализации в совместной деятельности, направленной на развитие лидерского, социального опыта подростка и его оздоровление, на его интеллектуальное, физическое и психологическое благополучие, его саморазвитие и самоопределение в содержании педагогических программ лагеря любого уровня и содержания.</a:t>
            </a:r>
          </a:p>
          <a:p>
            <a:pPr lvl="0" indent="360363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В основе функционирования вожатых существует два основных подхода: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  <a:p>
            <a:pPr marL="263525"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228600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Традиционный подход </a:t>
            </a:r>
            <a:r>
              <a:rPr lang="ru-RU" sz="12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формирование отряда в колледже по педагогическим специальностям для прохождения студентами летней педагогической практики на базе детских оздоровительных центров.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  <a:p>
            <a:pPr marL="263525"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228600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Инновационный подход </a:t>
            </a:r>
            <a:r>
              <a:rPr lang="ru-RU" sz="12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комплексная социально-педагогическая работа с детьми и подростками в круглогодичном режиме на добровольной основе.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latin typeface="Century Gothic" pitchFamily="34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200" b="1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Times New Roman" pitchFamily="18" charset="0"/>
              </a:rPr>
              <a:t>Педагогические задачи:</a:t>
            </a:r>
          </a:p>
          <a:p>
            <a:pPr indent="3603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Поэтапные предполагаемые результаты деятельности вожатых, воспитателей, связанные с логикой построения содержания смены и направленные на реализацию педагогической цели. Задачи делятся: на стратегические (динамика периодов смены), тактические (проведение конкретных мероприятий ) и ситуативные (возникающие по факту какой-то проблемы)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200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u="sng" dirty="0" smtClean="0">
                <a:latin typeface="Century Gothic" pitchFamily="34" charset="0"/>
                <a:cs typeface="Times New Roman" pitchFamily="18" charset="0"/>
              </a:rPr>
              <a:t>Принципы педагогической деятельности как исходные положения, требования к организации воспитательной работы с детьми:</a:t>
            </a:r>
          </a:p>
          <a:p>
            <a:pPr marL="263525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ru-RU" sz="120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Times New Roman" pitchFamily="18" charset="0"/>
              </a:rPr>
              <a:t> </a:t>
            </a:r>
            <a:r>
              <a:rPr kumimoji="0" lang="ru-RU" sz="120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Times New Roman" pitchFamily="18" charset="0"/>
              </a:rPr>
              <a:t>принцип сочетания общечеловеческих и реальных культурных ценностей в организации жизнедеятельности детей (признание личности ребенка с ее достоинством, упрочнение  норм уважительного отношения к другим людям);</a:t>
            </a:r>
          </a:p>
          <a:p>
            <a:pPr marL="263525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 принцип  самореализации подростков в условиях ДОЛ (осознание целей и значения предлагаемых видов деятельности для личного саморазвития; сознание ситуации успеха и т.д.).</a:t>
            </a:r>
            <a:endParaRPr lang="ru-RU" sz="1400" dirty="0" smtClean="0">
              <a:latin typeface="Century Gothic" pitchFamily="34" charset="0"/>
              <a:cs typeface="Times New Roman" pitchFamily="18" charset="0"/>
            </a:endParaRPr>
          </a:p>
          <a:p>
            <a:pPr marL="263525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kumimoji="0" lang="ru-RU" sz="140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0648" y="323528"/>
            <a:ext cx="6336704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>
                <a:latin typeface="Century Gothic" pitchFamily="34" charset="0"/>
                <a:cs typeface="Times New Roman" pitchFamily="18" charset="0"/>
              </a:rPr>
              <a:t> </a:t>
            </a:r>
            <a:r>
              <a:rPr kumimoji="0" lang="ru-RU" sz="120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Times New Roman" pitchFamily="18" charset="0"/>
              </a:rPr>
              <a:t>принцип взаимосвязи педагогического управления (передача подросткам части ответственности  за организацию деятельности своего коллектива; обеспечение творческого характера видов коллективной деятельности и др.).</a:t>
            </a:r>
            <a:endParaRPr lang="ru-RU" sz="1200" b="1" u="sng" dirty="0" smtClean="0">
              <a:latin typeface="Century Gothic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b="1" u="sng" dirty="0">
              <a:latin typeface="Century Gothic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u="sng" dirty="0" smtClean="0">
                <a:latin typeface="Century Gothic" pitchFamily="34" charset="0"/>
                <a:cs typeface="Times New Roman" pitchFamily="18" charset="0"/>
              </a:rPr>
              <a:t>Педагогическое содержание деятельности вожатых:</a:t>
            </a:r>
          </a:p>
          <a:p>
            <a:pPr lvl="0" indent="3603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Это совокупность педагогических идей, смыслов педагогической программы, составляемая руководством ДОЛ с учетом приобретенного опыта вожатых в ходе их подготовки в колледже к воспитательной работе с детьми в условиях летнего оздоровительного лагеря.</a:t>
            </a:r>
          </a:p>
          <a:p>
            <a:pPr lvl="0" indent="3603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>
              <a:latin typeface="Century Gothic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u="sng" dirty="0" smtClean="0">
                <a:latin typeface="Century Gothic" pitchFamily="34" charset="0"/>
                <a:cs typeface="Times New Roman" pitchFamily="18" charset="0"/>
              </a:rPr>
              <a:t>Форма подготовки студентов к воспитательной работе с детьми в ДОЛ:</a:t>
            </a:r>
          </a:p>
          <a:p>
            <a:pPr marL="263525"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>
                <a:latin typeface="Century Gothic" pitchFamily="34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теоретические и практические занятия в курсе изучения педагогических дисциплин с 1 по 3 курсы;</a:t>
            </a:r>
          </a:p>
          <a:p>
            <a:pPr marL="263525"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 инструктивно-методический лагерный сбор студентов 3 курса как модель жизнедеятельности летнего детского оздоровительного лагеря.</a:t>
            </a:r>
          </a:p>
          <a:p>
            <a:pPr marL="263525"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sz="1200" dirty="0">
              <a:latin typeface="Century Gothic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Рабочий период.</a:t>
            </a:r>
          </a:p>
          <a:p>
            <a:pPr indent="3603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latin typeface="Century Gothic" pitchFamily="34" charset="0"/>
                <a:cs typeface="Times New Roman" pitchFamily="18" charset="0"/>
              </a:rPr>
              <a:t>Руководители вышеуказанных оздоровительных лагерей очень требовательны к качеству подготовки педагогического состава, в том числе и студентов. С этой целью организовано тесное взаимодействие работников отдела профессиональной практики колледжа с директорами детских оздоровительных лагерей по</a:t>
            </a: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:</a:t>
            </a:r>
          </a:p>
          <a:p>
            <a:pPr marL="263525" lvl="0">
              <a:buFont typeface="Wingdings" pitchFamily="2" charset="2"/>
              <a:buChar char="ü"/>
            </a:pP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 подготовке </a:t>
            </a:r>
            <a:r>
              <a:rPr lang="ru-RU" sz="1200" dirty="0">
                <a:latin typeface="Century Gothic" pitchFamily="34" charset="0"/>
                <a:cs typeface="Times New Roman" pitchFamily="18" charset="0"/>
              </a:rPr>
              <a:t>кадров и внедрению инновационных программ летнего отдыха;</a:t>
            </a:r>
          </a:p>
          <a:p>
            <a:pPr marL="263525" lvl="0">
              <a:buFont typeface="Wingdings" pitchFamily="2" charset="2"/>
              <a:buChar char="ü"/>
            </a:pP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 информационно-методическому </a:t>
            </a:r>
            <a:r>
              <a:rPr lang="ru-RU" sz="1200" dirty="0">
                <a:latin typeface="Century Gothic" pitchFamily="34" charset="0"/>
                <a:cs typeface="Times New Roman" pitchFamily="18" charset="0"/>
              </a:rPr>
              <a:t>обеспечению летней оздоровительной компании;</a:t>
            </a:r>
          </a:p>
          <a:p>
            <a:pPr marL="263525" lvl="0">
              <a:buFont typeface="Wingdings" pitchFamily="2" charset="2"/>
              <a:buChar char="ü"/>
            </a:pP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 соотнесению </a:t>
            </a:r>
            <a:r>
              <a:rPr lang="ru-RU" sz="1200" dirty="0">
                <a:latin typeface="Century Gothic" pitchFamily="34" charset="0"/>
                <a:cs typeface="Times New Roman" pitchFamily="18" charset="0"/>
              </a:rPr>
              <a:t>программы летней педагогической практики колледжа и требований лагерей к квалификации сотрудников;</a:t>
            </a:r>
          </a:p>
          <a:p>
            <a:pPr marL="263525" lvl="0">
              <a:buFont typeface="Wingdings" pitchFamily="2" charset="2"/>
              <a:buChar char="ü"/>
            </a:pP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 проведению </a:t>
            </a:r>
            <a:r>
              <a:rPr lang="ru-RU" sz="1200" dirty="0">
                <a:latin typeface="Century Gothic" pitchFamily="34" charset="0"/>
                <a:cs typeface="Times New Roman" pitchFamily="18" charset="0"/>
              </a:rPr>
              <a:t>занятий в творческой лаборатории «Школа вожатого»;</a:t>
            </a:r>
          </a:p>
          <a:p>
            <a:pPr marL="263525" lvl="0">
              <a:buFont typeface="Wingdings" pitchFamily="2" charset="2"/>
              <a:buChar char="ü"/>
            </a:pP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 прохождению </a:t>
            </a:r>
            <a:r>
              <a:rPr lang="ru-RU" sz="1200" dirty="0">
                <a:latin typeface="Century Gothic" pitchFamily="34" charset="0"/>
                <a:cs typeface="Times New Roman" pitchFamily="18" charset="0"/>
              </a:rPr>
              <a:t>учебной практики (Инструктивно-методический лагерной сбор);</a:t>
            </a:r>
          </a:p>
          <a:p>
            <a:pPr marL="263525" lvl="0">
              <a:buFont typeface="Wingdings" pitchFamily="2" charset="2"/>
              <a:buChar char="ü"/>
            </a:pP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 проведению </a:t>
            </a:r>
            <a:r>
              <a:rPr lang="ru-RU" sz="1200" dirty="0">
                <a:latin typeface="Century Gothic" pitchFamily="34" charset="0"/>
                <a:cs typeface="Times New Roman" pitchFamily="18" charset="0"/>
              </a:rPr>
              <a:t>конкурса вожатского мастерства (в соответствии с Положением о проведении конкурса установлены следующие номинации «Лучший инструктор по физической культуре и спорту», «Лучший вожатый», «Лучший дневник вожатого»  и др.);</a:t>
            </a:r>
          </a:p>
          <a:p>
            <a:pPr marL="263525" lvl="0">
              <a:buFont typeface="Wingdings" pitchFamily="2" charset="2"/>
              <a:buChar char="ü"/>
            </a:pP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 научно-практической </a:t>
            </a:r>
            <a:r>
              <a:rPr lang="ru-RU" sz="1200" dirty="0">
                <a:latin typeface="Century Gothic" pitchFamily="34" charset="0"/>
                <a:cs typeface="Times New Roman" pitchFamily="18" charset="0"/>
              </a:rPr>
              <a:t>конференции.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2656" y="322942"/>
            <a:ext cx="626469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tabLst>
                <a:tab pos="-228600" algn="l"/>
              </a:tabLst>
            </a:pP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Работая </a:t>
            </a:r>
            <a:r>
              <a:rPr lang="ru-RU" sz="1200" dirty="0">
                <a:latin typeface="Century Gothic" pitchFamily="34" charset="0"/>
                <a:cs typeface="Times New Roman" pitchFamily="18" charset="0"/>
              </a:rPr>
              <a:t>в вышеуказанных лагерях, студенты добивались высоких результатов в организации летнего отдыха детей. Они активно реализовывали комплексные программы: </a:t>
            </a: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«</a:t>
            </a:r>
            <a:r>
              <a:rPr lang="ru-RU" sz="1200" dirty="0">
                <a:latin typeface="Century Gothic" pitchFamily="34" charset="0"/>
                <a:cs typeface="Times New Roman" pitchFamily="18" charset="0"/>
              </a:rPr>
              <a:t>Всё начинается с детства», </a:t>
            </a: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 проекты «Парад планет»; «На пороге театра»; «Снежные планеты сказок» (зимняя смена); «Город детства»; «Цветочная поляна»; «В объективе жизни» (Творческая реабилитация), «Радуга искусства», «Остров приключений». </a:t>
            </a:r>
            <a:r>
              <a:rPr lang="ru-RU" sz="1200" dirty="0">
                <a:latin typeface="Century Gothic" pitchFamily="34" charset="0"/>
                <a:cs typeface="Times New Roman" pitchFamily="18" charset="0"/>
              </a:rPr>
              <a:t>и др.</a:t>
            </a:r>
          </a:p>
          <a:p>
            <a:pPr indent="360363" algn="just"/>
            <a:r>
              <a:rPr lang="ru-RU" sz="1200" dirty="0">
                <a:latin typeface="Century Gothic" pitchFamily="34" charset="0"/>
                <a:cs typeface="Times New Roman" pitchFamily="18" charset="0"/>
              </a:rPr>
              <a:t>Все программы направлены на формирование позитивного социального опыта молодого человека, его гражданское становление, развивают нравственный потенциал и творческие способности, воспитывают чувство патриотизма, приобщают детей и подростков к культуре, способствуют приобретению умений и навыков для самостоятельной жизни, создают условия для сотрудничества и межличностного общения взрослого и </a:t>
            </a: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ребёнка.</a:t>
            </a:r>
          </a:p>
          <a:p>
            <a:pPr indent="360363" algn="just"/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В ходе работы в вышеуказанных лагерях удалось создать педагогическую воспитательную среду, которая способствовала оздоровлению,физическому,психическому,интелектуальному,нравственному развитию детей, подростков, отдыхающих в лагере отношения сотрудничества ,а также выявили и развивали творческий потенциал ребят, вовлекая их в коллективную и индивидуальную деятельность.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4634" y="323528"/>
            <a:ext cx="65887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200" b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Подведение итогов.</a:t>
            </a: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 </a:t>
            </a:r>
          </a:p>
          <a:p>
            <a:pPr indent="3603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Контроль за деятельностью  вожатского отряда осуществляется через посещение лагерей, изучение и анализ документации вожатых (дневники, фотоматериалы, отчеты, посещение лагерей в период работы студентов, анкетирование среди отдыхающих, проведение педагогических советов на территории лагеря).</a:t>
            </a:r>
          </a:p>
          <a:p>
            <a:pPr indent="3603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Century Gothic" pitchFamily="34" charset="0"/>
                <a:cs typeface="Times New Roman" pitchFamily="18" charset="0"/>
              </a:rPr>
              <a:t>Стало традицией в конце сентября проводить совместно с работодателями конференцию по итогам работы студенческого педагогического отряда в летней период и подводить итоги конкурса вожатского мастерства.</a:t>
            </a:r>
            <a:endParaRPr lang="ru-RU" sz="1200" dirty="0"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123728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entury Gothic" pitchFamily="34" charset="0"/>
                <a:cs typeface="Times New Roman" pitchFamily="18" charset="0"/>
              </a:rPr>
              <a:t>Производственная деятельность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4664" y="2699792"/>
            <a:ext cx="6858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itchFamily="34" charset="0"/>
                <a:cs typeface="Times New Roman" pitchFamily="18" charset="0"/>
              </a:rPr>
              <a:t>Детский оздоровительный комплекс «Дружба» г. Сочи, п. Нижнее Макопсе </a:t>
            </a:r>
          </a:p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04664" y="3275856"/>
          <a:ext cx="6120680" cy="5688631"/>
        </p:xfrm>
        <a:graphic>
          <a:graphicData uri="http://schemas.openxmlformats.org/drawingml/2006/table">
            <a:tbl>
              <a:tblPr firstRow="1" bandRow="1">
                <a:noFill/>
                <a:tableStyleId>{69C7853C-536D-4A76-A0AE-DD22124D55A5}</a:tableStyleId>
              </a:tblPr>
              <a:tblGrid>
                <a:gridCol w="30603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603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1859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Наименование</a:t>
                      </a:r>
                      <a:endParaRPr lang="ru-RU" sz="16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Фактически в отчетный период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539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1.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Вид отряда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Педагогический-спортивный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539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2. Дата формирования отряда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2018 год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539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3. Численность отряда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11 человек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07697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4. Территориальное место работы отряда, наименование объекта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Детский оздоровительный комплекс «Дружба» г. Сочи,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п. Нижнее Макопсе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72442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5. ФИО, контактный телефон,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электронная почта руководителя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объекта работы СО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Вахтуров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Александр Евгеньевич, 8 (862) 274-74-11, </a:t>
                      </a:r>
                      <a:r>
                        <a:rPr lang="la-Latn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dokdrughba@yandex.ru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53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6. Виды выполняемых работ СО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Вожатый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53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entury Gothic" pitchFamily="34" charset="0"/>
                        </a:rPr>
                        <a:t>7.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Объемы выполняемых работ</a:t>
                      </a:r>
                      <a:endParaRPr lang="ru-RU" sz="1400" dirty="0" smtClean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711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детей оздоровили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429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entury Gothic" pitchFamily="34" charset="0"/>
                        </a:rPr>
                        <a:t>8. Средняя зарплата студента в месяц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12000 р.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04664" y="827585"/>
          <a:ext cx="6120680" cy="6048671"/>
        </p:xfrm>
        <a:graphic>
          <a:graphicData uri="http://schemas.openxmlformats.org/drawingml/2006/table">
            <a:tbl>
              <a:tblPr firstRow="1" bandRow="1">
                <a:noFill/>
                <a:tableStyleId>{69C7853C-536D-4A76-A0AE-DD22124D55A5}</a:tableStyleId>
              </a:tblPr>
              <a:tblGrid>
                <a:gridCol w="30603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603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5764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Наименование</a:t>
                      </a:r>
                      <a:endParaRPr lang="ru-RU" sz="16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Фактически в отчетный период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1.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Вид отряда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Педагогический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2. Дата формирования отряда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2018 год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Century Gothic" pitchFamily="34" charset="0"/>
                        </a:rPr>
                        <a:t>3. Численность отряда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 smtClean="0">
                          <a:latin typeface="Century Gothic" pitchFamily="34" charset="0"/>
                        </a:rPr>
                        <a:t>15 человек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7369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4. Территориальное место работы отряда, наименование объекта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Краснодарский край, Туапсинский район,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с. </a:t>
                      </a:r>
                      <a:r>
                        <a:rPr lang="ru-RU" sz="1400" kern="1200" baseline="0" dirty="0" err="1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Лермонтово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, ул. Ленина, 8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9932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5. ФИО, контактный телефон,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электронная почта руководителя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объекта работы СО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Вздышкин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Александр Викторович, (83177) 48-0-87, </a:t>
                      </a:r>
                      <a:r>
                        <a:rPr lang="la-Latn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nnlazurny@mail.ru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6. Виды выполняемых работ СО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Вожатый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13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7.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Объемы выполняемых работ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1200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детей оздоровили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673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entury Gothic" pitchFamily="34" charset="0"/>
                        </a:rPr>
                        <a:t>8. Средняя зарплата студента в месяц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itchFamily="34" charset="0"/>
                        </a:rPr>
                        <a:t>8000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Century Gothic" pitchFamily="34" charset="0"/>
                        </a:rPr>
                        <a:t>руб</a:t>
                      </a:r>
                      <a:r>
                        <a:rPr lang="en-US" sz="1400" baseline="0" dirty="0" smtClean="0">
                          <a:latin typeface="Century Gothic" pitchFamily="34" charset="0"/>
                        </a:rPr>
                        <a:t>/</a:t>
                      </a:r>
                      <a:r>
                        <a:rPr lang="ru-RU" sz="1400" baseline="0" dirty="0" smtClean="0">
                          <a:latin typeface="Century Gothic" pitchFamily="34" charset="0"/>
                        </a:rPr>
                        <a:t>за смену</a:t>
                      </a:r>
                      <a:endParaRPr lang="ru-RU" sz="1400" dirty="0">
                        <a:latin typeface="Century Gothic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04664" y="447799"/>
            <a:ext cx="5616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itchFamily="34" charset="0"/>
                <a:cs typeface="Times New Roman" pitchFamily="18" charset="0"/>
              </a:rPr>
              <a:t>Детский санитарно-оздоровительный лагерь «Лазурный»</a:t>
            </a:r>
            <a:endParaRPr lang="ru-RU" sz="1400" b="1" dirty="0">
              <a:latin typeface="Century Gothic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1534</TotalTime>
  <Words>3314</Words>
  <Application>Microsoft Office PowerPoint</Application>
  <PresentationFormat>Экран (4:3)</PresentationFormat>
  <Paragraphs>440</Paragraphs>
  <Slides>39</Slides>
  <Notes>32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klyachin</dc:creator>
  <cp:lastModifiedBy>dupak</cp:lastModifiedBy>
  <cp:revision>165</cp:revision>
  <dcterms:created xsi:type="dcterms:W3CDTF">2018-10-29T10:18:25Z</dcterms:created>
  <dcterms:modified xsi:type="dcterms:W3CDTF">2018-11-03T10:39:22Z</dcterms:modified>
</cp:coreProperties>
</file>